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4"/>
  </p:sldMasterIdLst>
  <p:notesMasterIdLst>
    <p:notesMasterId r:id="rId52"/>
  </p:notesMasterIdLst>
  <p:handoutMasterIdLst>
    <p:handoutMasterId r:id="rId53"/>
  </p:handoutMasterIdLst>
  <p:sldIdLst>
    <p:sldId id="256" r:id="rId5"/>
    <p:sldId id="257" r:id="rId6"/>
    <p:sldId id="1110" r:id="rId7"/>
    <p:sldId id="1096" r:id="rId8"/>
    <p:sldId id="260" r:id="rId9"/>
    <p:sldId id="1090" r:id="rId10"/>
    <p:sldId id="261" r:id="rId11"/>
    <p:sldId id="262" r:id="rId12"/>
    <p:sldId id="883" r:id="rId13"/>
    <p:sldId id="881" r:id="rId14"/>
    <p:sldId id="882" r:id="rId15"/>
    <p:sldId id="1112" r:id="rId16"/>
    <p:sldId id="1113" r:id="rId17"/>
    <p:sldId id="880" r:id="rId18"/>
    <p:sldId id="1105" r:id="rId19"/>
    <p:sldId id="1111" r:id="rId20"/>
    <p:sldId id="1097" r:id="rId21"/>
    <p:sldId id="875" r:id="rId22"/>
    <p:sldId id="879" r:id="rId23"/>
    <p:sldId id="1089" r:id="rId24"/>
    <p:sldId id="1091" r:id="rId25"/>
    <p:sldId id="1106" r:id="rId26"/>
    <p:sldId id="877" r:id="rId27"/>
    <p:sldId id="1107" r:id="rId28"/>
    <p:sldId id="1108" r:id="rId29"/>
    <p:sldId id="1095" r:id="rId30"/>
    <p:sldId id="884" r:id="rId31"/>
    <p:sldId id="1093" r:id="rId32"/>
    <p:sldId id="1099" r:id="rId33"/>
    <p:sldId id="1100" r:id="rId34"/>
    <p:sldId id="1101" r:id="rId35"/>
    <p:sldId id="1102" r:id="rId36"/>
    <p:sldId id="1103" r:id="rId37"/>
    <p:sldId id="1104" r:id="rId38"/>
    <p:sldId id="1109" r:id="rId39"/>
    <p:sldId id="888" r:id="rId40"/>
    <p:sldId id="886" r:id="rId41"/>
    <p:sldId id="1072" r:id="rId42"/>
    <p:sldId id="1073" r:id="rId43"/>
    <p:sldId id="1074" r:id="rId44"/>
    <p:sldId id="1075" r:id="rId45"/>
    <p:sldId id="1076" r:id="rId46"/>
    <p:sldId id="1077" r:id="rId47"/>
    <p:sldId id="1078" r:id="rId48"/>
    <p:sldId id="1079" r:id="rId49"/>
    <p:sldId id="1080" r:id="rId50"/>
    <p:sldId id="1082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A126BF-966E-4D84-B158-39B0D3368366}" v="7" dt="2024-05-31T14:24:47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47" autoAdjust="0"/>
  </p:normalViewPr>
  <p:slideViewPr>
    <p:cSldViewPr snapToGrid="0">
      <p:cViewPr varScale="1">
        <p:scale>
          <a:sx n="74" d="100"/>
          <a:sy n="74" d="100"/>
        </p:scale>
        <p:origin x="965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handoutMaster" Target="handoutMasters/handoutMaster1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zabeth Pastuszka" userId="b1bf1e41-4b13-4472-9cdb-97db4160d893" providerId="ADAL" clId="{E1A126BF-966E-4D84-B158-39B0D3368366}"/>
    <pc:docChg chg="undo redo custSel addSld modSld">
      <pc:chgData name="Elizabeth Pastuszka" userId="b1bf1e41-4b13-4472-9cdb-97db4160d893" providerId="ADAL" clId="{E1A126BF-966E-4D84-B158-39B0D3368366}" dt="2024-05-31T14:30:00.816" v="2062" actId="1076"/>
      <pc:docMkLst>
        <pc:docMk/>
      </pc:docMkLst>
      <pc:sldChg chg="addSp modSp mod">
        <pc:chgData name="Elizabeth Pastuszka" userId="b1bf1e41-4b13-4472-9cdb-97db4160d893" providerId="ADAL" clId="{E1A126BF-966E-4D84-B158-39B0D3368366}" dt="2024-05-29T19:59:19.272" v="908" actId="1076"/>
        <pc:sldMkLst>
          <pc:docMk/>
          <pc:sldMk cId="2679768193" sldId="1082"/>
        </pc:sldMkLst>
        <pc:spChg chg="add mod">
          <ac:chgData name="Elizabeth Pastuszka" userId="b1bf1e41-4b13-4472-9cdb-97db4160d893" providerId="ADAL" clId="{E1A126BF-966E-4D84-B158-39B0D3368366}" dt="2024-05-29T19:59:16.646" v="907" actId="1076"/>
          <ac:spMkLst>
            <pc:docMk/>
            <pc:sldMk cId="2679768193" sldId="1082"/>
            <ac:spMk id="2" creationId="{1E0A82C0-C3A9-5F45-F33B-C20B047C81A0}"/>
          </ac:spMkLst>
        </pc:spChg>
        <pc:spChg chg="mod">
          <ac:chgData name="Elizabeth Pastuszka" userId="b1bf1e41-4b13-4472-9cdb-97db4160d893" providerId="ADAL" clId="{E1A126BF-966E-4D84-B158-39B0D3368366}" dt="2024-05-29T19:59:19.272" v="908" actId="1076"/>
          <ac:spMkLst>
            <pc:docMk/>
            <pc:sldMk cId="2679768193" sldId="1082"/>
            <ac:spMk id="4" creationId="{FB624C24-AB36-A076-B0E7-6211A2834A04}"/>
          </ac:spMkLst>
        </pc:spChg>
        <pc:picChg chg="mod">
          <ac:chgData name="Elizabeth Pastuszka" userId="b1bf1e41-4b13-4472-9cdb-97db4160d893" providerId="ADAL" clId="{E1A126BF-966E-4D84-B158-39B0D3368366}" dt="2024-05-29T19:59:12.721" v="906" actId="1076"/>
          <ac:picMkLst>
            <pc:docMk/>
            <pc:sldMk cId="2679768193" sldId="1082"/>
            <ac:picMk id="6" creationId="{FF7B4ABD-EB2E-DEA1-1F9F-733C6C81A265}"/>
          </ac:picMkLst>
        </pc:picChg>
      </pc:sldChg>
      <pc:sldChg chg="modSp mod">
        <pc:chgData name="Elizabeth Pastuszka" userId="b1bf1e41-4b13-4472-9cdb-97db4160d893" providerId="ADAL" clId="{E1A126BF-966E-4D84-B158-39B0D3368366}" dt="2024-05-31T13:43:32.807" v="1024" actId="1076"/>
        <pc:sldMkLst>
          <pc:docMk/>
          <pc:sldMk cId="37432125" sldId="1105"/>
        </pc:sldMkLst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3" creationId="{BB1B9A06-D686-7E67-CE6C-4531A481F820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4" creationId="{74B5F9C9-4249-3E68-0DDF-031DB2E27EF3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6" creationId="{D41EB549-3FCD-D43C-0A1F-AE7518E5F4E3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7" creationId="{5AF77FE5-471D-98EA-35B1-965A4AC17E44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1" creationId="{3B2ED8F4-F849-BAD7-416C-63F20793F78B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2" creationId="{98397250-8F8D-AF7E-98CB-0CD934D78770}"/>
          </ac:spMkLst>
        </pc:spChg>
        <pc:spChg chg="mod">
          <ac:chgData name="Elizabeth Pastuszka" userId="b1bf1e41-4b13-4472-9cdb-97db4160d893" providerId="ADAL" clId="{E1A126BF-966E-4D84-B158-39B0D3368366}" dt="2024-05-31T13:43:32.807" v="1024" actId="1076"/>
          <ac:spMkLst>
            <pc:docMk/>
            <pc:sldMk cId="37432125" sldId="1105"/>
            <ac:spMk id="13" creationId="{A4293007-1F25-7C34-F9B5-FCAF3E113C4C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5" creationId="{F45F3AB2-B781-B29A-AB89-80E571B53FF3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6" creationId="{023C4595-EA0A-65A6-E4BB-5432C3A33F5E}"/>
          </ac:spMkLst>
        </pc:spChg>
        <pc:spChg chg="mod">
          <ac:chgData name="Elizabeth Pastuszka" userId="b1bf1e41-4b13-4472-9cdb-97db4160d893" providerId="ADAL" clId="{E1A126BF-966E-4D84-B158-39B0D3368366}" dt="2024-05-31T13:43:25.651" v="1023" actId="1076"/>
          <ac:spMkLst>
            <pc:docMk/>
            <pc:sldMk cId="37432125" sldId="1105"/>
            <ac:spMk id="17" creationId="{0D9177B8-AD8D-AE69-0561-8730EDCB1270}"/>
          </ac:spMkLst>
        </pc:sp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8" creationId="{D0C188C2-EAD9-3418-1197-6D469DE13E8E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9" creationId="{A68F8185-446A-706E-39D7-0BA82F926BA6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10" creationId="{EA580E89-BD44-74E3-258F-906F6F2125BC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14" creationId="{8BDC593E-28C4-A80E-2A6F-8706238D3536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18" creationId="{C96C849C-3DF0-1F45-403F-1E253D4E940D}"/>
          </ac:cxnSpMkLst>
        </pc:cxnChg>
        <pc:cxnChg chg="mod">
          <ac:chgData name="Elizabeth Pastuszka" userId="b1bf1e41-4b13-4472-9cdb-97db4160d893" providerId="ADAL" clId="{E1A126BF-966E-4D84-B158-39B0D3368366}" dt="2024-05-31T13:43:25.651" v="1023" actId="1076"/>
          <ac:cxnSpMkLst>
            <pc:docMk/>
            <pc:sldMk cId="37432125" sldId="1105"/>
            <ac:cxnSpMk id="20" creationId="{D5D75520-4F13-562E-ADC6-DAB0DB467203}"/>
          </ac:cxnSpMkLst>
        </pc:cxnChg>
      </pc:sldChg>
      <pc:sldChg chg="modSp new mod">
        <pc:chgData name="Elizabeth Pastuszka" userId="b1bf1e41-4b13-4472-9cdb-97db4160d893" providerId="ADAL" clId="{E1A126BF-966E-4D84-B158-39B0D3368366}" dt="2024-05-29T20:03:34.281" v="991" actId="242"/>
        <pc:sldMkLst>
          <pc:docMk/>
          <pc:sldMk cId="4272107768" sldId="1110"/>
        </pc:sldMkLst>
        <pc:spChg chg="mod">
          <ac:chgData name="Elizabeth Pastuszka" userId="b1bf1e41-4b13-4472-9cdb-97db4160d893" providerId="ADAL" clId="{E1A126BF-966E-4D84-B158-39B0D3368366}" dt="2024-05-29T19:31:31.174" v="15" actId="20577"/>
          <ac:spMkLst>
            <pc:docMk/>
            <pc:sldMk cId="4272107768" sldId="1110"/>
            <ac:spMk id="2" creationId="{60A1F964-D550-FBB0-C898-A791737853D0}"/>
          </ac:spMkLst>
        </pc:spChg>
        <pc:spChg chg="mod">
          <ac:chgData name="Elizabeth Pastuszka" userId="b1bf1e41-4b13-4472-9cdb-97db4160d893" providerId="ADAL" clId="{E1A126BF-966E-4D84-B158-39B0D3368366}" dt="2024-05-29T20:03:34.281" v="991" actId="242"/>
          <ac:spMkLst>
            <pc:docMk/>
            <pc:sldMk cId="4272107768" sldId="1110"/>
            <ac:spMk id="3" creationId="{1D172D80-1AFE-2AB3-F9C1-C45E565D42F8}"/>
          </ac:spMkLst>
        </pc:spChg>
      </pc:sldChg>
      <pc:sldChg chg="addSp delSp modSp add mod delAnim">
        <pc:chgData name="Elizabeth Pastuszka" userId="b1bf1e41-4b13-4472-9cdb-97db4160d893" providerId="ADAL" clId="{E1A126BF-966E-4D84-B158-39B0D3368366}" dt="2024-05-31T14:17:14.087" v="1231" actId="1076"/>
        <pc:sldMkLst>
          <pc:docMk/>
          <pc:sldMk cId="3522809498" sldId="1111"/>
        </pc:sldMkLst>
        <pc:spChg chg="mod">
          <ac:chgData name="Elizabeth Pastuszka" userId="b1bf1e41-4b13-4472-9cdb-97db4160d893" providerId="ADAL" clId="{E1A126BF-966E-4D84-B158-39B0D3368366}" dt="2024-05-31T14:11:52.839" v="1216" actId="1076"/>
          <ac:spMkLst>
            <pc:docMk/>
            <pc:sldMk cId="3522809498" sldId="1111"/>
            <ac:spMk id="3" creationId="{BB1B9A06-D686-7E67-CE6C-4531A481F820}"/>
          </ac:spMkLst>
        </pc:spChg>
        <pc:spChg chg="mod">
          <ac:chgData name="Elizabeth Pastuszka" userId="b1bf1e41-4b13-4472-9cdb-97db4160d893" providerId="ADAL" clId="{E1A126BF-966E-4D84-B158-39B0D3368366}" dt="2024-05-31T14:12:02.969" v="1220" actId="20577"/>
          <ac:spMkLst>
            <pc:docMk/>
            <pc:sldMk cId="3522809498" sldId="1111"/>
            <ac:spMk id="4" creationId="{74B5F9C9-4249-3E68-0DDF-031DB2E27EF3}"/>
          </ac:spMkLst>
        </pc:spChg>
        <pc:spChg chg="del">
          <ac:chgData name="Elizabeth Pastuszka" userId="b1bf1e41-4b13-4472-9cdb-97db4160d893" providerId="ADAL" clId="{E1A126BF-966E-4D84-B158-39B0D3368366}" dt="2024-05-31T13:40:43.849" v="996" actId="478"/>
          <ac:spMkLst>
            <pc:docMk/>
            <pc:sldMk cId="3522809498" sldId="1111"/>
            <ac:spMk id="6" creationId="{D41EB549-3FCD-D43C-0A1F-AE7518E5F4E3}"/>
          </ac:spMkLst>
        </pc:spChg>
        <pc:spChg chg="mod">
          <ac:chgData name="Elizabeth Pastuszka" userId="b1bf1e41-4b13-4472-9cdb-97db4160d893" providerId="ADAL" clId="{E1A126BF-966E-4D84-B158-39B0D3368366}" dt="2024-05-31T14:12:27.799" v="1224" actId="1076"/>
          <ac:spMkLst>
            <pc:docMk/>
            <pc:sldMk cId="3522809498" sldId="1111"/>
            <ac:spMk id="7" creationId="{5AF77FE5-471D-98EA-35B1-965A4AC17E44}"/>
          </ac:spMkLst>
        </pc:spChg>
        <pc:spChg chg="del">
          <ac:chgData name="Elizabeth Pastuszka" userId="b1bf1e41-4b13-4472-9cdb-97db4160d893" providerId="ADAL" clId="{E1A126BF-966E-4D84-B158-39B0D3368366}" dt="2024-05-31T13:40:47.672" v="1000" actId="478"/>
          <ac:spMkLst>
            <pc:docMk/>
            <pc:sldMk cId="3522809498" sldId="1111"/>
            <ac:spMk id="11" creationId="{3B2ED8F4-F849-BAD7-416C-63F20793F78B}"/>
          </ac:spMkLst>
        </pc:spChg>
        <pc:spChg chg="mod">
          <ac:chgData name="Elizabeth Pastuszka" userId="b1bf1e41-4b13-4472-9cdb-97db4160d893" providerId="ADAL" clId="{E1A126BF-966E-4D84-B158-39B0D3368366}" dt="2024-05-31T14:17:14.087" v="1231" actId="1076"/>
          <ac:spMkLst>
            <pc:docMk/>
            <pc:sldMk cId="3522809498" sldId="1111"/>
            <ac:spMk id="12" creationId="{98397250-8F8D-AF7E-98CB-0CD934D78770}"/>
          </ac:spMkLst>
        </pc:spChg>
        <pc:spChg chg="mod">
          <ac:chgData name="Elizabeth Pastuszka" userId="b1bf1e41-4b13-4472-9cdb-97db4160d893" providerId="ADAL" clId="{E1A126BF-966E-4D84-B158-39B0D3368366}" dt="2024-05-31T14:10:28.644" v="1201" actId="1076"/>
          <ac:spMkLst>
            <pc:docMk/>
            <pc:sldMk cId="3522809498" sldId="1111"/>
            <ac:spMk id="13" creationId="{A4293007-1F25-7C34-F9B5-FCAF3E113C4C}"/>
          </ac:spMkLst>
        </pc:spChg>
        <pc:spChg chg="mod">
          <ac:chgData name="Elizabeth Pastuszka" userId="b1bf1e41-4b13-4472-9cdb-97db4160d893" providerId="ADAL" clId="{E1A126BF-966E-4D84-B158-39B0D3368366}" dt="2024-05-31T14:12:10.199" v="1221" actId="1076"/>
          <ac:spMkLst>
            <pc:docMk/>
            <pc:sldMk cId="3522809498" sldId="1111"/>
            <ac:spMk id="15" creationId="{F45F3AB2-B781-B29A-AB89-80E571B53FF3}"/>
          </ac:spMkLst>
        </pc:spChg>
        <pc:spChg chg="del">
          <ac:chgData name="Elizabeth Pastuszka" userId="b1bf1e41-4b13-4472-9cdb-97db4160d893" providerId="ADAL" clId="{E1A126BF-966E-4D84-B158-39B0D3368366}" dt="2024-05-31T13:40:48.961" v="1001" actId="478"/>
          <ac:spMkLst>
            <pc:docMk/>
            <pc:sldMk cId="3522809498" sldId="1111"/>
            <ac:spMk id="16" creationId="{023C4595-EA0A-65A6-E4BB-5432C3A33F5E}"/>
          </ac:spMkLst>
        </pc:spChg>
        <pc:spChg chg="mod">
          <ac:chgData name="Elizabeth Pastuszka" userId="b1bf1e41-4b13-4472-9cdb-97db4160d893" providerId="ADAL" clId="{E1A126BF-966E-4D84-B158-39B0D3368366}" dt="2024-05-31T14:12:12.707" v="1222" actId="1076"/>
          <ac:spMkLst>
            <pc:docMk/>
            <pc:sldMk cId="3522809498" sldId="1111"/>
            <ac:spMk id="17" creationId="{0D9177B8-AD8D-AE69-0561-8730EDCB1270}"/>
          </ac:spMkLst>
        </pc:spChg>
        <pc:spChg chg="add mod">
          <ac:chgData name="Elizabeth Pastuszka" userId="b1bf1e41-4b13-4472-9cdb-97db4160d893" providerId="ADAL" clId="{E1A126BF-966E-4D84-B158-39B0D3368366}" dt="2024-05-31T14:16:27.532" v="1228" actId="14100"/>
          <ac:spMkLst>
            <pc:docMk/>
            <pc:sldMk cId="3522809498" sldId="1111"/>
            <ac:spMk id="19" creationId="{816B55DE-5DD3-3F7A-8788-F6D540F5F053}"/>
          </ac:spMkLst>
        </pc:spChg>
        <pc:spChg chg="add mod">
          <ac:chgData name="Elizabeth Pastuszka" userId="b1bf1e41-4b13-4472-9cdb-97db4160d893" providerId="ADAL" clId="{E1A126BF-966E-4D84-B158-39B0D3368366}" dt="2024-05-31T14:16:33.705" v="1230" actId="14100"/>
          <ac:spMkLst>
            <pc:docMk/>
            <pc:sldMk cId="3522809498" sldId="1111"/>
            <ac:spMk id="21" creationId="{79725F6B-02FB-4EDB-9E9F-8EA5AAAE299E}"/>
          </ac:spMkLst>
        </pc:spChg>
        <pc:cxnChg chg="del mod">
          <ac:chgData name="Elizabeth Pastuszka" userId="b1bf1e41-4b13-4472-9cdb-97db4160d893" providerId="ADAL" clId="{E1A126BF-966E-4D84-B158-39B0D3368366}" dt="2024-05-31T13:40:44.682" v="997" actId="478"/>
          <ac:cxnSpMkLst>
            <pc:docMk/>
            <pc:sldMk cId="3522809498" sldId="1111"/>
            <ac:cxnSpMk id="8" creationId="{D0C188C2-EAD9-3418-1197-6D469DE13E8E}"/>
          </ac:cxnSpMkLst>
        </pc:cxnChg>
        <pc:cxnChg chg="del">
          <ac:chgData name="Elizabeth Pastuszka" userId="b1bf1e41-4b13-4472-9cdb-97db4160d893" providerId="ADAL" clId="{E1A126BF-966E-4D84-B158-39B0D3368366}" dt="2024-05-31T13:40:40.445" v="993" actId="478"/>
          <ac:cxnSpMkLst>
            <pc:docMk/>
            <pc:sldMk cId="3522809498" sldId="1111"/>
            <ac:cxnSpMk id="9" creationId="{A68F8185-446A-706E-39D7-0BA82F926BA6}"/>
          </ac:cxnSpMkLst>
        </pc:cxnChg>
        <pc:cxnChg chg="del">
          <ac:chgData name="Elizabeth Pastuszka" userId="b1bf1e41-4b13-4472-9cdb-97db4160d893" providerId="ADAL" clId="{E1A126BF-966E-4D84-B158-39B0D3368366}" dt="2024-05-31T13:40:45.232" v="998" actId="478"/>
          <ac:cxnSpMkLst>
            <pc:docMk/>
            <pc:sldMk cId="3522809498" sldId="1111"/>
            <ac:cxnSpMk id="10" creationId="{EA580E89-BD44-74E3-258F-906F6F2125BC}"/>
          </ac:cxnSpMkLst>
        </pc:cxnChg>
        <pc:cxnChg chg="del">
          <ac:chgData name="Elizabeth Pastuszka" userId="b1bf1e41-4b13-4472-9cdb-97db4160d893" providerId="ADAL" clId="{E1A126BF-966E-4D84-B158-39B0D3368366}" dt="2024-05-31T13:40:41.539" v="994" actId="478"/>
          <ac:cxnSpMkLst>
            <pc:docMk/>
            <pc:sldMk cId="3522809498" sldId="1111"/>
            <ac:cxnSpMk id="14" creationId="{8BDC593E-28C4-A80E-2A6F-8706238D3536}"/>
          </ac:cxnSpMkLst>
        </pc:cxnChg>
        <pc:cxnChg chg="del">
          <ac:chgData name="Elizabeth Pastuszka" userId="b1bf1e41-4b13-4472-9cdb-97db4160d893" providerId="ADAL" clId="{E1A126BF-966E-4D84-B158-39B0D3368366}" dt="2024-05-31T13:40:45.858" v="999" actId="478"/>
          <ac:cxnSpMkLst>
            <pc:docMk/>
            <pc:sldMk cId="3522809498" sldId="1111"/>
            <ac:cxnSpMk id="18" creationId="{C96C849C-3DF0-1F45-403F-1E253D4E940D}"/>
          </ac:cxnSpMkLst>
        </pc:cxnChg>
        <pc:cxnChg chg="del">
          <ac:chgData name="Elizabeth Pastuszka" userId="b1bf1e41-4b13-4472-9cdb-97db4160d893" providerId="ADAL" clId="{E1A126BF-966E-4D84-B158-39B0D3368366}" dt="2024-05-31T13:40:42.105" v="995" actId="478"/>
          <ac:cxnSpMkLst>
            <pc:docMk/>
            <pc:sldMk cId="3522809498" sldId="1111"/>
            <ac:cxnSpMk id="20" creationId="{D5D75520-4F13-562E-ADC6-DAB0DB467203}"/>
          </ac:cxnSpMkLst>
        </pc:cxnChg>
      </pc:sldChg>
      <pc:sldChg chg="addSp modSp new mod">
        <pc:chgData name="Elizabeth Pastuszka" userId="b1bf1e41-4b13-4472-9cdb-97db4160d893" providerId="ADAL" clId="{E1A126BF-966E-4D84-B158-39B0D3368366}" dt="2024-05-31T14:22:21.002" v="1628" actId="208"/>
        <pc:sldMkLst>
          <pc:docMk/>
          <pc:sldMk cId="1366628156" sldId="1112"/>
        </pc:sldMkLst>
        <pc:spChg chg="mod">
          <ac:chgData name="Elizabeth Pastuszka" userId="b1bf1e41-4b13-4472-9cdb-97db4160d893" providerId="ADAL" clId="{E1A126BF-966E-4D84-B158-39B0D3368366}" dt="2024-05-31T14:18:32.052" v="1285" actId="20577"/>
          <ac:spMkLst>
            <pc:docMk/>
            <pc:sldMk cId="1366628156" sldId="1112"/>
            <ac:spMk id="2" creationId="{28A04675-96B2-D3F8-CEFE-A6783D91E891}"/>
          </ac:spMkLst>
        </pc:spChg>
        <pc:spChg chg="mod">
          <ac:chgData name="Elizabeth Pastuszka" userId="b1bf1e41-4b13-4472-9cdb-97db4160d893" providerId="ADAL" clId="{E1A126BF-966E-4D84-B158-39B0D3368366}" dt="2024-05-31T14:21:59.032" v="1623" actId="1076"/>
          <ac:spMkLst>
            <pc:docMk/>
            <pc:sldMk cId="1366628156" sldId="1112"/>
            <ac:spMk id="3" creationId="{74111781-08A5-10A4-9A22-83ED1A146F05}"/>
          </ac:spMkLst>
        </pc:spChg>
        <pc:spChg chg="add mod">
          <ac:chgData name="Elizabeth Pastuszka" userId="b1bf1e41-4b13-4472-9cdb-97db4160d893" providerId="ADAL" clId="{E1A126BF-966E-4D84-B158-39B0D3368366}" dt="2024-05-31T14:22:02.249" v="1624" actId="1076"/>
          <ac:spMkLst>
            <pc:docMk/>
            <pc:sldMk cId="1366628156" sldId="1112"/>
            <ac:spMk id="5" creationId="{52816606-0C14-85C6-5C4A-A48C98040574}"/>
          </ac:spMkLst>
        </pc:spChg>
        <pc:picChg chg="add mod">
          <ac:chgData name="Elizabeth Pastuszka" userId="b1bf1e41-4b13-4472-9cdb-97db4160d893" providerId="ADAL" clId="{E1A126BF-966E-4D84-B158-39B0D3368366}" dt="2024-05-31T14:22:21.002" v="1628" actId="208"/>
          <ac:picMkLst>
            <pc:docMk/>
            <pc:sldMk cId="1366628156" sldId="1112"/>
            <ac:picMk id="7" creationId="{05D7DC85-CB6B-C22A-978C-D575F5B69E72}"/>
          </ac:picMkLst>
        </pc:picChg>
        <pc:picChg chg="add mod">
          <ac:chgData name="Elizabeth Pastuszka" userId="b1bf1e41-4b13-4472-9cdb-97db4160d893" providerId="ADAL" clId="{E1A126BF-966E-4D84-B158-39B0D3368366}" dt="2024-05-31T14:22:18.204" v="1627" actId="208"/>
          <ac:picMkLst>
            <pc:docMk/>
            <pc:sldMk cId="1366628156" sldId="1112"/>
            <ac:picMk id="9" creationId="{72451A3A-F606-8ED4-DF48-42980447C0D3}"/>
          </ac:picMkLst>
        </pc:picChg>
      </pc:sldChg>
      <pc:sldChg chg="addSp delSp modSp new mod">
        <pc:chgData name="Elizabeth Pastuszka" userId="b1bf1e41-4b13-4472-9cdb-97db4160d893" providerId="ADAL" clId="{E1A126BF-966E-4D84-B158-39B0D3368366}" dt="2024-05-31T14:30:00.816" v="2062" actId="1076"/>
        <pc:sldMkLst>
          <pc:docMk/>
          <pc:sldMk cId="1066844561" sldId="1113"/>
        </pc:sldMkLst>
        <pc:spChg chg="mod">
          <ac:chgData name="Elizabeth Pastuszka" userId="b1bf1e41-4b13-4472-9cdb-97db4160d893" providerId="ADAL" clId="{E1A126BF-966E-4D84-B158-39B0D3368366}" dt="2024-05-31T14:23:21.255" v="1675" actId="20577"/>
          <ac:spMkLst>
            <pc:docMk/>
            <pc:sldMk cId="1066844561" sldId="1113"/>
            <ac:spMk id="2" creationId="{D782680A-EC9D-4E62-91F2-AB11C32E97E7}"/>
          </ac:spMkLst>
        </pc:spChg>
        <pc:spChg chg="mod">
          <ac:chgData name="Elizabeth Pastuszka" userId="b1bf1e41-4b13-4472-9cdb-97db4160d893" providerId="ADAL" clId="{E1A126BF-966E-4D84-B158-39B0D3368366}" dt="2024-05-31T14:30:00.816" v="2062" actId="1076"/>
          <ac:spMkLst>
            <pc:docMk/>
            <pc:sldMk cId="1066844561" sldId="1113"/>
            <ac:spMk id="3" creationId="{2F0F9E4C-F29F-150E-E5CC-021AAB6A1DB9}"/>
          </ac:spMkLst>
        </pc:spChg>
        <pc:spChg chg="add mod">
          <ac:chgData name="Elizabeth Pastuszka" userId="b1bf1e41-4b13-4472-9cdb-97db4160d893" providerId="ADAL" clId="{E1A126BF-966E-4D84-B158-39B0D3368366}" dt="2024-05-31T14:28:31.766" v="1900" actId="20577"/>
          <ac:spMkLst>
            <pc:docMk/>
            <pc:sldMk cId="1066844561" sldId="1113"/>
            <ac:spMk id="7" creationId="{C5E87A58-2C97-2C0D-DA84-CA8D81628C9B}"/>
          </ac:spMkLst>
        </pc:spChg>
        <pc:picChg chg="add mod">
          <ac:chgData name="Elizabeth Pastuszka" userId="b1bf1e41-4b13-4472-9cdb-97db4160d893" providerId="ADAL" clId="{E1A126BF-966E-4D84-B158-39B0D3368366}" dt="2024-05-31T14:27:54.104" v="1828" actId="1582"/>
          <ac:picMkLst>
            <pc:docMk/>
            <pc:sldMk cId="1066844561" sldId="1113"/>
            <ac:picMk id="6" creationId="{3A11D7C9-0597-2A68-BE7C-D414A6F2A601}"/>
          </ac:picMkLst>
        </pc:picChg>
        <pc:picChg chg="add del">
          <ac:chgData name="Elizabeth Pastuszka" userId="b1bf1e41-4b13-4472-9cdb-97db4160d893" providerId="ADAL" clId="{E1A126BF-966E-4D84-B158-39B0D3368366}" dt="2024-05-31T14:26:59.022" v="1824" actId="22"/>
          <ac:picMkLst>
            <pc:docMk/>
            <pc:sldMk cId="1066844561" sldId="1113"/>
            <ac:picMk id="9" creationId="{95610BC3-42F0-6989-AFDE-CC42A50DFD6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B02F7D1-2D93-E96E-D4D6-A09997438B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FD3AE4-5087-1B17-49B4-FE1A0930C59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C457B-B18A-4D4B-8E71-5003344E908A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EF3E0B-5A28-B0D2-79C5-ABF834296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559550-B053-31EF-0E11-A745CDA8A0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A186A-F708-49CD-A696-32B1B285BC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465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CB8F9-8429-4F8C-907E-21A1A4E23B7F}" type="datetimeFigureOut">
              <a:rPr lang="en-US" smtClean="0"/>
              <a:t>5/31/2024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E95FE-5BA5-463D-9735-CA5EB1EE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4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9E95FE-5BA5-463D-9735-CA5EB1EE3AD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07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40314"/>
            <a:ext cx="9144000" cy="2387600"/>
          </a:xfrm>
        </p:spPr>
        <p:txBody>
          <a:bodyPr anchor="ctr">
            <a:noAutofit/>
          </a:bodyPr>
          <a:lstStyle>
            <a:lvl1pPr algn="ctr">
              <a:defRPr sz="4400">
                <a:latin typeface="Aptos Display" panose="020B00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807994"/>
            <a:ext cx="9144000" cy="1083084"/>
          </a:xfrm>
        </p:spPr>
        <p:txBody>
          <a:bodyPr anchor="ctr"/>
          <a:lstStyle>
            <a:lvl1pPr marL="0" indent="0" algn="ctr">
              <a:buNone/>
              <a:defRPr sz="2400">
                <a:latin typeface="Aptos Serif" panose="02020604070405020304" pitchFamily="18" charset="0"/>
                <a:cs typeface="Aptos Serif" panose="0202060407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28069"/>
            <a:ext cx="2743200" cy="365125"/>
          </a:xfrm>
        </p:spPr>
        <p:txBody>
          <a:bodyPr/>
          <a:lstStyle/>
          <a:p>
            <a:fld id="{E53128C0-3212-446F-AC1C-14CF8CDF1D6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4F6A5BA-9E0C-F6BD-93A4-500149BA3002}"/>
              </a:ext>
            </a:extLst>
          </p:cNvPr>
          <p:cNvSpPr txBox="1">
            <a:spLocks/>
          </p:cNvSpPr>
          <p:nvPr userDrawn="1"/>
        </p:nvSpPr>
        <p:spPr>
          <a:xfrm>
            <a:off x="1524000" y="5009047"/>
            <a:ext cx="9144000" cy="10830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689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EAF51-C34F-4B22-B71F-E7C30EB67586}" type="datetime1">
              <a:rPr lang="en-US" smtClean="0"/>
              <a:t>5/31/2024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7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44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255" y="365125"/>
            <a:ext cx="11906053" cy="6906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602557"/>
            <a:ext cx="10515600" cy="4574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24400" y="64034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3128C0-3212-446F-AC1C-14CF8CDF1D6C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AA2C00-FF5A-FFA7-26EE-9C46B5477296}"/>
              </a:ext>
            </a:extLst>
          </p:cNvPr>
          <p:cNvCxnSpPr/>
          <p:nvPr userDrawn="1"/>
        </p:nvCxnSpPr>
        <p:spPr>
          <a:xfrm>
            <a:off x="160255" y="1197204"/>
            <a:ext cx="1190605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F2525428-19AF-B970-72EF-2FBB9802AB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902" y="190199"/>
            <a:ext cx="1970406" cy="9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61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Serif" panose="02020604070405020304" pitchFamily="18" charset="0"/>
          <a:ea typeface="+mn-ea"/>
          <a:cs typeface="Aptos Serif" panose="0202060407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mailto:epastuszka@asphaltindiana.org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epastuszka@asphaltindiana.org" TargetMode="Externa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E2DA278-65F6-8B8B-20EB-FCE10AC99821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ptos Display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Asphalt Binder Changes in Indiana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B408AD-262B-0076-1E07-1E3E601F6067}"/>
              </a:ext>
            </a:extLst>
          </p:cNvPr>
          <p:cNvSpPr txBox="1"/>
          <p:nvPr/>
        </p:nvSpPr>
        <p:spPr>
          <a:xfrm>
            <a:off x="104775" y="6410325"/>
            <a:ext cx="8210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June 2024</a:t>
            </a:r>
          </a:p>
        </p:txBody>
      </p:sp>
    </p:spTree>
    <p:extLst>
      <p:ext uri="{BB962C8B-B14F-4D97-AF65-F5344CB8AC3E}">
        <p14:creationId xmlns:p14="http://schemas.microsoft.com/office/powerpoint/2010/main" val="2467548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00990-C72C-F2E7-14DE-7650D3FBB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8D26C-1E89-E319-2B8A-705983C70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6" y="1602556"/>
            <a:ext cx="7068318" cy="4800927"/>
          </a:xfrm>
        </p:spPr>
        <p:txBody>
          <a:bodyPr>
            <a:normAutofit fontScale="92500"/>
          </a:bodyPr>
          <a:lstStyle/>
          <a:p>
            <a:r>
              <a:rPr lang="en-US" dirty="0"/>
              <a:t>Use is driven by specification requirements</a:t>
            </a:r>
          </a:p>
          <a:p>
            <a:r>
              <a:rPr lang="en-US" dirty="0"/>
              <a:t>Size of mixture required</a:t>
            </a:r>
          </a:p>
          <a:p>
            <a:pPr lvl="1"/>
            <a:r>
              <a:rPr lang="en-US" dirty="0"/>
              <a:t>Base mixes have larger maximum size </a:t>
            </a:r>
          </a:p>
          <a:p>
            <a:r>
              <a:rPr lang="en-US" dirty="0"/>
              <a:t>Look at local source availability and quality</a:t>
            </a:r>
          </a:p>
          <a:p>
            <a:pPr lvl="1"/>
            <a:r>
              <a:rPr lang="en-US" dirty="0"/>
              <a:t>Can the quarry produce necessary materials?</a:t>
            </a:r>
          </a:p>
          <a:p>
            <a:pPr lvl="1"/>
            <a:r>
              <a:rPr lang="en-US" dirty="0"/>
              <a:t>Will there be enough aggregates for the project?</a:t>
            </a:r>
          </a:p>
          <a:p>
            <a:r>
              <a:rPr lang="en-US" dirty="0"/>
              <a:t>Gradation requirements</a:t>
            </a:r>
          </a:p>
          <a:p>
            <a:r>
              <a:rPr lang="en-US" dirty="0"/>
              <a:t>Plant capabilities</a:t>
            </a:r>
          </a:p>
          <a:p>
            <a:pPr lvl="1"/>
            <a:r>
              <a:rPr lang="en-US" dirty="0"/>
              <a:t>Number of aggregates in mix design need to be equal to or less than number of bins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28AC7B-97C5-ACA8-890B-69B645F7D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D920B-B95F-08B1-5F4B-40017FAF2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97" y="1666299"/>
            <a:ext cx="5613003" cy="4446921"/>
          </a:xfrm>
          <a:prstGeom prst="rect">
            <a:avLst/>
          </a:prstGeom>
          <a:effectLst>
            <a:outerShdw blurRad="25400" dir="3900000" sx="106000" sy="106000" algn="t" rotWithShape="0">
              <a:prstClr val="black">
                <a:alpha val="0"/>
              </a:prstClr>
            </a:outerShdw>
            <a:reflection endPos="0" dist="50800" dir="5400000" sy="-100000" algn="bl" rotWithShape="0"/>
            <a:softEdge rad="584200"/>
          </a:effectLst>
        </p:spPr>
      </p:pic>
    </p:spTree>
    <p:extLst>
      <p:ext uri="{BB962C8B-B14F-4D97-AF65-F5344CB8AC3E}">
        <p14:creationId xmlns:p14="http://schemas.microsoft.com/office/powerpoint/2010/main" val="2101080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43565-0AC0-3803-B7DD-2FD55B270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EFB18-FA28-C35F-0736-393BFC503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5" y="1304925"/>
            <a:ext cx="11906053" cy="4872038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>
                <a:solidFill>
                  <a:schemeClr val="accent2">
                    <a:lumMod val="50000"/>
                  </a:schemeClr>
                </a:solidFill>
              </a:rPr>
              <a:t>Asphalt Pavement is 100% Recyclable!</a:t>
            </a:r>
            <a:endParaRPr lang="en-US" sz="3900" b="1" dirty="0"/>
          </a:p>
          <a:p>
            <a:r>
              <a:rPr lang="en-US" dirty="0"/>
              <a:t>Reclaimed Asphalt Pavement (RAP)</a:t>
            </a:r>
          </a:p>
          <a:p>
            <a:pPr lvl="1"/>
            <a:r>
              <a:rPr lang="en-US" dirty="0"/>
              <a:t>Produced from existing pavement</a:t>
            </a:r>
          </a:p>
          <a:p>
            <a:pPr lvl="1"/>
            <a:r>
              <a:rPr lang="en-US" dirty="0"/>
              <a:t>Contains aggregates and asphalt binder</a:t>
            </a:r>
          </a:p>
          <a:p>
            <a:pPr lvl="1"/>
            <a:r>
              <a:rPr lang="en-US" dirty="0"/>
              <a:t>Set aside and treated like an aggregate at the plant</a:t>
            </a:r>
          </a:p>
          <a:p>
            <a:r>
              <a:rPr lang="en-US" dirty="0"/>
              <a:t>Reclaimed Asphalt Shingles (RAS)</a:t>
            </a:r>
          </a:p>
          <a:p>
            <a:pPr lvl="1"/>
            <a:r>
              <a:rPr lang="en-US" dirty="0"/>
              <a:t>High percent of asphalt binder but very stiff (PG 142 or higher)</a:t>
            </a:r>
          </a:p>
          <a:p>
            <a:pPr lvl="1"/>
            <a:r>
              <a:rPr lang="en-US" dirty="0"/>
              <a:t>Limited on use because of stiffness</a:t>
            </a:r>
          </a:p>
          <a:p>
            <a:r>
              <a:rPr lang="en-US" dirty="0"/>
              <a:t>Other Recycled materials used in asphalt mixes may include ground tire rubber, fibers, glass, plastics, bio oils </a:t>
            </a:r>
          </a:p>
          <a:p>
            <a:r>
              <a:rPr lang="en-US" dirty="0"/>
              <a:t>When using recycled products, the mix design should be engineered to meet quality and durability in addition to specification requirements.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24A06-D237-65BE-572B-B75BEEF4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2" descr="Piles of recycled asphalt pavement.">
            <a:extLst>
              <a:ext uri="{FF2B5EF4-FFF2-40B4-BE49-F238E27FC236}">
                <a16:creationId xmlns:a16="http://schemas.microsoft.com/office/drawing/2014/main" id="{2D8D719A-8948-AF4A-16DC-CFDB6BDD2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878782"/>
            <a:ext cx="4114800" cy="2096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5156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4675-96B2-D3F8-CEFE-A6783D91E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Materials - Nationally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11781-08A5-10A4-9A22-83ED1A146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5" y="1632705"/>
            <a:ext cx="5257800" cy="2356379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“the performance of pavements containing up to 30% RAP is similar to that of pavements constructed from virgin materials with no RAP.” (Copeland, 2011)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AAF2E-1D26-9F33-2D35-FCBA998BB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816606-0C14-85C6-5C4A-A48C98040574}"/>
              </a:ext>
            </a:extLst>
          </p:cNvPr>
          <p:cNvSpPr txBox="1">
            <a:spLocks/>
          </p:cNvSpPr>
          <p:nvPr/>
        </p:nvSpPr>
        <p:spPr>
          <a:xfrm>
            <a:off x="160255" y="4047105"/>
            <a:ext cx="5257800" cy="2356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When RAP is added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responsibly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performance of mixtures containing RAP can be </a:t>
            </a:r>
            <a:r>
              <a:rPr lang="en-US" b="1" i="1" u="sng" dirty="0">
                <a:solidFill>
                  <a:schemeClr val="accent2">
                    <a:lumMod val="75000"/>
                  </a:schemeClr>
                </a:solidFill>
              </a:rPr>
              <a:t>equivalent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to virgin mixtures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D7DC85-CB6B-C22A-978C-D575F5B69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2172" y="1256126"/>
            <a:ext cx="4029878" cy="51473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451A3A-F606-8ED4-DF48-42980447C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0337" y="2252692"/>
            <a:ext cx="3485971" cy="451591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66628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680A-EC9D-4E62-91F2-AB11C32E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Recycled Materials -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F9E4C-F29F-150E-E5CC-021AAB6A1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964" y="1469359"/>
            <a:ext cx="4419600" cy="4832294"/>
          </a:xfrm>
        </p:spPr>
        <p:txBody>
          <a:bodyPr/>
          <a:lstStyle/>
          <a:p>
            <a:r>
              <a:rPr lang="en-US" dirty="0"/>
              <a:t>If an asphalt mix contains 21.1% RAP, the average cost savings is $7.80/ton of mix (NAPA, 2020)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This savings translates to 12.5% more lane-miles of paving when virgin mix can cost $70/ton.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298A2-2F36-4D58-C74E-780871FA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11D7C9-0597-2A68-BE7C-D414A6F2A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282323"/>
            <a:ext cx="7267636" cy="402102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E87A58-2C97-2C0D-DA84-CA8D81628C9B}"/>
              </a:ext>
            </a:extLst>
          </p:cNvPr>
          <p:cNvSpPr txBox="1"/>
          <p:nvPr/>
        </p:nvSpPr>
        <p:spPr>
          <a:xfrm>
            <a:off x="4724400" y="5468286"/>
            <a:ext cx="7267636" cy="646331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Increasing RAP in new mixtures by 1% would reduce emissions (CO2e)equivalent to 30,000 passenger vehicles (U.S. EPA, 2018)</a:t>
            </a:r>
          </a:p>
        </p:txBody>
      </p:sp>
    </p:spTree>
    <p:extLst>
      <p:ext uri="{BB962C8B-B14F-4D97-AF65-F5344CB8AC3E}">
        <p14:creationId xmlns:p14="http://schemas.microsoft.com/office/powerpoint/2010/main" val="1066844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9EE60-0ADA-18AB-D25C-9DF1157DE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08CE584-39EF-341F-57F7-A5F7071FA3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51352770"/>
              </p:ext>
            </p:extLst>
          </p:nvPr>
        </p:nvGraphicFramePr>
        <p:xfrm>
          <a:off x="4267200" y="1552575"/>
          <a:ext cx="3657599" cy="4552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599">
                  <a:extLst>
                    <a:ext uri="{9D8B030D-6E8A-4147-A177-3AD203B41FA5}">
                      <a16:colId xmlns:a16="http://schemas.microsoft.com/office/drawing/2014/main" val="1838202324"/>
                    </a:ext>
                  </a:extLst>
                </a:gridCol>
              </a:tblGrid>
              <a:tr h="904239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Gasoline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390597"/>
                  </a:ext>
                </a:extLst>
              </a:tr>
              <a:tr h="9121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Kerosine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6434503"/>
                  </a:ext>
                </a:extLst>
              </a:tr>
              <a:tr h="9121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Light Gas Oil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5842325"/>
                  </a:ext>
                </a:extLst>
              </a:tr>
              <a:tr h="9121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Heavy Gas Oil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0037211"/>
                  </a:ext>
                </a:extLst>
              </a:tr>
              <a:tr h="9121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Asphalt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19659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4F89D9-AC1B-F288-FA08-DB75FA4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BA61F4-14DF-F976-B885-9FC629528D6E}"/>
              </a:ext>
            </a:extLst>
          </p:cNvPr>
          <p:cNvSpPr txBox="1"/>
          <p:nvPr/>
        </p:nvSpPr>
        <p:spPr>
          <a:xfrm>
            <a:off x="339089" y="1997837"/>
            <a:ext cx="353377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Asphalt is a black, thermoplastic, cementitious material whose viscosity changes in temperature.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At elevated temperatures, asphalt hardens to provide internal cohesion to the mixture and adhere to aggregate particles.  This makes for waterproofing materials unaffected by most acids, alkalis, and salts.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1F332-75ED-98C5-0F55-92AA2C425D03}"/>
              </a:ext>
            </a:extLst>
          </p:cNvPr>
          <p:cNvSpPr txBox="1"/>
          <p:nvPr/>
        </p:nvSpPr>
        <p:spPr>
          <a:xfrm>
            <a:off x="8319135" y="1720839"/>
            <a:ext cx="31985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Most asphalt today is obtained by vacuum distillation process that separates the low boiling point fraction from crude oil resulting in products with higher boiling points.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Asphalt is comprised of non-distillable fraction from crude oil refining.  </a:t>
            </a:r>
          </a:p>
          <a:p>
            <a:pPr algn="ctr"/>
            <a:r>
              <a:rPr lang="en-US" dirty="0"/>
              <a:t>Properties and quality of asphalt binder depend mainly on the crude source.</a:t>
            </a:r>
          </a:p>
        </p:txBody>
      </p:sp>
    </p:spTree>
    <p:extLst>
      <p:ext uri="{BB962C8B-B14F-4D97-AF65-F5344CB8AC3E}">
        <p14:creationId xmlns:p14="http://schemas.microsoft.com/office/powerpoint/2010/main" val="2224387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F127-48CC-4ADF-FAB6-4285FA20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9A06-D686-7E67-CE6C-4531A481F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9175" y="2635268"/>
            <a:ext cx="5859545" cy="58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PG 64-22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5F9C9-4249-3E68-0DDF-031DB2E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35268"/>
            <a:ext cx="5894108" cy="58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PG 58-28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67147-6C60-0218-4259-7051C5A6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15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293007-1F25-7C34-F9B5-FCAF3E113C4C}"/>
              </a:ext>
            </a:extLst>
          </p:cNvPr>
          <p:cNvSpPr txBox="1">
            <a:spLocks/>
          </p:cNvSpPr>
          <p:nvPr/>
        </p:nvSpPr>
        <p:spPr>
          <a:xfrm>
            <a:off x="142973" y="1488269"/>
            <a:ext cx="11906053" cy="690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asphalt binder nomenclature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EB549-3FCD-D43C-0A1F-AE7518E5F4E3}"/>
              </a:ext>
            </a:extLst>
          </p:cNvPr>
          <p:cNvSpPr txBox="1"/>
          <p:nvPr/>
        </p:nvSpPr>
        <p:spPr>
          <a:xfrm>
            <a:off x="4343167" y="3351008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Performance Grade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C188C2-EAD9-3418-1197-6D469DE13E8E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086367" y="3027218"/>
            <a:ext cx="1047750" cy="554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8F8185-446A-706E-39D7-0BA82F926BA6}"/>
              </a:ext>
            </a:extLst>
          </p:cNvPr>
          <p:cNvCxnSpPr>
            <a:cxnSpLocks/>
          </p:cNvCxnSpPr>
          <p:nvPr/>
        </p:nvCxnSpPr>
        <p:spPr>
          <a:xfrm flipH="1" flipV="1">
            <a:off x="2628667" y="3018120"/>
            <a:ext cx="1660344" cy="532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2ED8F4-F849-BAD7-416C-63F20793F78B}"/>
              </a:ext>
            </a:extLst>
          </p:cNvPr>
          <p:cNvSpPr txBox="1"/>
          <p:nvPr/>
        </p:nvSpPr>
        <p:spPr>
          <a:xfrm>
            <a:off x="3166086" y="3893049"/>
            <a:ext cx="5021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High Temperature ◦C</a:t>
            </a:r>
          </a:p>
          <a:p>
            <a:pPr algn="ctr"/>
            <a:r>
              <a:rPr lang="en-US" sz="2000" dirty="0"/>
              <a:t>highest 7-day average pavement temperature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580E89-BD44-74E3-258F-906F6F2125BC}"/>
              </a:ext>
            </a:extLst>
          </p:cNvPr>
          <p:cNvCxnSpPr/>
          <p:nvPr/>
        </p:nvCxnSpPr>
        <p:spPr>
          <a:xfrm flipV="1">
            <a:off x="7086367" y="3018120"/>
            <a:ext cx="1590675" cy="114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DC593E-28C4-A80E-2A6F-8706238D3536}"/>
              </a:ext>
            </a:extLst>
          </p:cNvPr>
          <p:cNvCxnSpPr>
            <a:cxnSpLocks/>
          </p:cNvCxnSpPr>
          <p:nvPr/>
        </p:nvCxnSpPr>
        <p:spPr>
          <a:xfrm flipH="1" flipV="1">
            <a:off x="3047767" y="3018120"/>
            <a:ext cx="1295400" cy="114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23C4595-EA0A-65A6-E4BB-5432C3A33F5E}"/>
              </a:ext>
            </a:extLst>
          </p:cNvPr>
          <p:cNvSpPr txBox="1"/>
          <p:nvPr/>
        </p:nvSpPr>
        <p:spPr>
          <a:xfrm>
            <a:off x="3150767" y="4807528"/>
            <a:ext cx="5128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Low Temperature ◦C</a:t>
            </a:r>
          </a:p>
          <a:p>
            <a:pPr algn="ctr"/>
            <a:r>
              <a:rPr lang="en-US" sz="2000" dirty="0"/>
              <a:t>lowest historical yearly pavement temperature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6C849C-3DF0-1F45-403F-1E253D4E940D}"/>
              </a:ext>
            </a:extLst>
          </p:cNvPr>
          <p:cNvCxnSpPr/>
          <p:nvPr/>
        </p:nvCxnSpPr>
        <p:spPr>
          <a:xfrm flipV="1">
            <a:off x="7295917" y="3018120"/>
            <a:ext cx="2228850" cy="19998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D75520-4F13-562E-ADC6-DAB0DB467203}"/>
              </a:ext>
            </a:extLst>
          </p:cNvPr>
          <p:cNvCxnSpPr/>
          <p:nvPr/>
        </p:nvCxnSpPr>
        <p:spPr>
          <a:xfrm flipH="1" flipV="1">
            <a:off x="3571642" y="3027218"/>
            <a:ext cx="717369" cy="207110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F77FE5-471D-98EA-35B1-965A4AC17E44}"/>
              </a:ext>
            </a:extLst>
          </p:cNvPr>
          <p:cNvSpPr txBox="1"/>
          <p:nvPr/>
        </p:nvSpPr>
        <p:spPr>
          <a:xfrm>
            <a:off x="2415107" y="2303228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147°F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97250-8F8D-AF7E-98CB-0CD934D78770}"/>
              </a:ext>
            </a:extLst>
          </p:cNvPr>
          <p:cNvSpPr txBox="1"/>
          <p:nvPr/>
        </p:nvSpPr>
        <p:spPr>
          <a:xfrm>
            <a:off x="3208365" y="2293703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-7°F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5F3AB2-B781-B29A-AB89-80E571B53FF3}"/>
              </a:ext>
            </a:extLst>
          </p:cNvPr>
          <p:cNvSpPr txBox="1"/>
          <p:nvPr/>
        </p:nvSpPr>
        <p:spPr>
          <a:xfrm>
            <a:off x="8274652" y="2321526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136°F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9177B8-AD8D-AE69-0561-8730EDCB1270}"/>
              </a:ext>
            </a:extLst>
          </p:cNvPr>
          <p:cNvSpPr txBox="1"/>
          <p:nvPr/>
        </p:nvSpPr>
        <p:spPr>
          <a:xfrm>
            <a:off x="9067911" y="2316840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-18°F</a:t>
            </a:r>
          </a:p>
        </p:txBody>
      </p:sp>
    </p:spTree>
    <p:extLst>
      <p:ext uri="{BB962C8B-B14F-4D97-AF65-F5344CB8AC3E}">
        <p14:creationId xmlns:p14="http://schemas.microsoft.com/office/powerpoint/2010/main" val="3743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1" grpId="1"/>
      <p:bldP spid="16" grpId="0"/>
      <p:bldP spid="16" grpId="1"/>
      <p:bldP spid="7" grpId="0"/>
      <p:bldP spid="12" grpId="0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F127-48CC-4ADF-FAB6-4285FA20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9A06-D686-7E67-CE6C-4531A481F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86544" y="2928831"/>
            <a:ext cx="3650673" cy="5842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PG 64-22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5F9C9-4249-3E68-0DDF-031DB2E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29416" y="2928831"/>
            <a:ext cx="3650674" cy="5842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PG 58-28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67147-6C60-0218-4259-7051C5A6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16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293007-1F25-7C34-F9B5-FCAF3E113C4C}"/>
              </a:ext>
            </a:extLst>
          </p:cNvPr>
          <p:cNvSpPr txBox="1">
            <a:spLocks/>
          </p:cNvSpPr>
          <p:nvPr/>
        </p:nvSpPr>
        <p:spPr>
          <a:xfrm>
            <a:off x="160255" y="1602557"/>
            <a:ext cx="11906053" cy="690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asphalt binder nomenclature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77FE5-471D-98EA-35B1-965A4AC17E44}"/>
              </a:ext>
            </a:extLst>
          </p:cNvPr>
          <p:cNvSpPr txBox="1"/>
          <p:nvPr/>
        </p:nvSpPr>
        <p:spPr>
          <a:xfrm>
            <a:off x="3639290" y="2588088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147°F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97250-8F8D-AF7E-98CB-0CD934D78770}"/>
              </a:ext>
            </a:extLst>
          </p:cNvPr>
          <p:cNvSpPr txBox="1"/>
          <p:nvPr/>
        </p:nvSpPr>
        <p:spPr>
          <a:xfrm>
            <a:off x="4501575" y="2600346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-7°F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5F3AB2-B781-B29A-AB89-80E571B53FF3}"/>
              </a:ext>
            </a:extLst>
          </p:cNvPr>
          <p:cNvSpPr txBox="1"/>
          <p:nvPr/>
        </p:nvSpPr>
        <p:spPr>
          <a:xfrm>
            <a:off x="7334281" y="2599594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136°F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9177B8-AD8D-AE69-0561-8730EDCB1270}"/>
              </a:ext>
            </a:extLst>
          </p:cNvPr>
          <p:cNvSpPr txBox="1"/>
          <p:nvPr/>
        </p:nvSpPr>
        <p:spPr>
          <a:xfrm>
            <a:off x="8182962" y="2622471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-18°F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6B55DE-5DD3-3F7A-8788-F6D540F5F053}"/>
              </a:ext>
            </a:extLst>
          </p:cNvPr>
          <p:cNvSpPr txBox="1"/>
          <p:nvPr/>
        </p:nvSpPr>
        <p:spPr>
          <a:xfrm>
            <a:off x="160256" y="4117189"/>
            <a:ext cx="1190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b="1" dirty="0">
                <a:solidFill>
                  <a:srgbClr val="FF0000"/>
                </a:solidFill>
              </a:rPr>
              <a:t>HIGHER</a:t>
            </a:r>
            <a:r>
              <a:rPr lang="en-US" sz="2400" dirty="0"/>
              <a:t> the </a:t>
            </a:r>
            <a:r>
              <a:rPr lang="en-US" sz="2400" dirty="0">
                <a:solidFill>
                  <a:srgbClr val="FF0000"/>
                </a:solidFill>
              </a:rPr>
              <a:t>high-grade</a:t>
            </a:r>
            <a:r>
              <a:rPr lang="en-US" sz="2400" dirty="0"/>
              <a:t> temperature, the </a:t>
            </a:r>
            <a:r>
              <a:rPr lang="en-US" sz="2400" u="sng" dirty="0"/>
              <a:t>stiffer</a:t>
            </a:r>
            <a:r>
              <a:rPr lang="en-US" sz="2400" dirty="0"/>
              <a:t>, more </a:t>
            </a:r>
            <a:r>
              <a:rPr lang="en-US" sz="2400" i="1" dirty="0"/>
              <a:t>rut resistant</a:t>
            </a:r>
            <a:r>
              <a:rPr lang="en-US" sz="2400" dirty="0"/>
              <a:t> the asphalt binder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725F6B-02FB-4EDB-9E9F-8EA5AAAE299E}"/>
              </a:ext>
            </a:extLst>
          </p:cNvPr>
          <p:cNvSpPr txBox="1"/>
          <p:nvPr/>
        </p:nvSpPr>
        <p:spPr>
          <a:xfrm>
            <a:off x="160255" y="5150553"/>
            <a:ext cx="11906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b="1" dirty="0">
                <a:solidFill>
                  <a:srgbClr val="00B0F0"/>
                </a:solidFill>
              </a:rPr>
              <a:t>LOWER</a:t>
            </a:r>
            <a:r>
              <a:rPr lang="en-US" sz="2400" dirty="0"/>
              <a:t> the </a:t>
            </a:r>
            <a:r>
              <a:rPr lang="en-US" sz="2400" dirty="0">
                <a:solidFill>
                  <a:srgbClr val="00B0F0"/>
                </a:solidFill>
              </a:rPr>
              <a:t>low-grade</a:t>
            </a:r>
            <a:r>
              <a:rPr lang="en-US" sz="2400" dirty="0"/>
              <a:t> temperature, the </a:t>
            </a:r>
            <a:r>
              <a:rPr lang="en-US" sz="2400" u="sng" dirty="0"/>
              <a:t>softer</a:t>
            </a:r>
            <a:r>
              <a:rPr lang="en-US" sz="2400" dirty="0"/>
              <a:t>, more </a:t>
            </a:r>
            <a:r>
              <a:rPr lang="en-US" sz="2400" i="1" dirty="0"/>
              <a:t>crack resistant </a:t>
            </a:r>
            <a:r>
              <a:rPr lang="en-US" sz="2400" dirty="0"/>
              <a:t>the asphalt binder</a:t>
            </a:r>
          </a:p>
        </p:txBody>
      </p:sp>
    </p:spTree>
    <p:extLst>
      <p:ext uri="{BB962C8B-B14F-4D97-AF65-F5344CB8AC3E}">
        <p14:creationId xmlns:p14="http://schemas.microsoft.com/office/powerpoint/2010/main" val="352280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59268-EB68-38C3-A27A-B50EA32E6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PG Binder Changes in Indiana</a:t>
            </a:r>
          </a:p>
        </p:txBody>
      </p:sp>
    </p:spTree>
    <p:extLst>
      <p:ext uri="{BB962C8B-B14F-4D97-AF65-F5344CB8AC3E}">
        <p14:creationId xmlns:p14="http://schemas.microsoft.com/office/powerpoint/2010/main" val="1369379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F5570-FE96-E3D8-E1F9-8046E0C5C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7A51EE-54D4-F291-D60D-1AFB03476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C0D7EA-2549-018A-E1C3-86883219BF37}"/>
              </a:ext>
            </a:extLst>
          </p:cNvPr>
          <p:cNvGrpSpPr/>
          <p:nvPr/>
        </p:nvGrpSpPr>
        <p:grpSpPr>
          <a:xfrm>
            <a:off x="2057400" y="2133600"/>
            <a:ext cx="3733800" cy="4287666"/>
            <a:chOff x="7368285" y="1027906"/>
            <a:chExt cx="4584742" cy="53749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DC30A4-811C-FB4B-A162-6DB264E6D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34637" y="1034799"/>
              <a:ext cx="3918390" cy="53680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FCA2B6-7A2A-6458-4ADC-B3CF50C32F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35" t="17860" r="14003" b="7324"/>
            <a:stretch/>
          </p:blipFill>
          <p:spPr>
            <a:xfrm>
              <a:off x="8300363" y="1027906"/>
              <a:ext cx="3359397" cy="53749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004EF3-C601-9E48-77C7-C1DCB823D4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5158" t="9180" r="8566" b="6135"/>
            <a:stretch/>
          </p:blipFill>
          <p:spPr>
            <a:xfrm>
              <a:off x="7368285" y="2360362"/>
              <a:ext cx="1332703" cy="175842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371CA60-A127-BF04-8AB7-76BF8BD94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121647"/>
            <a:ext cx="3886200" cy="4362703"/>
          </a:xfrm>
          <a:prstGeom prst="rect">
            <a:avLst/>
          </a:prstGeom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E08E9DEE-C99C-D5EA-3059-92BEB830F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9343" y="1371204"/>
            <a:ext cx="3233257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3200" b="1" u="sng" dirty="0">
                <a:solidFill>
                  <a:schemeClr val="accent3">
                    <a:lumMod val="50000"/>
                  </a:schemeClr>
                </a:solidFill>
              </a:rPr>
              <a:t>High Temperature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624AAA1-59A9-2EB1-0882-13A8B05CB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7655" y="1371204"/>
            <a:ext cx="3158685" cy="585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3200" b="1" u="sng" dirty="0">
                <a:solidFill>
                  <a:schemeClr val="accent3">
                    <a:lumMod val="50000"/>
                  </a:schemeClr>
                </a:solidFill>
              </a:rPr>
              <a:t>Low Temperature</a:t>
            </a:r>
          </a:p>
        </p:txBody>
      </p:sp>
    </p:spTree>
    <p:extLst>
      <p:ext uri="{BB962C8B-B14F-4D97-AF65-F5344CB8AC3E}">
        <p14:creationId xmlns:p14="http://schemas.microsoft.com/office/powerpoint/2010/main" val="3749459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64E1-BD2F-7569-752B-513F37A9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644E481-8D0B-59FF-76E6-A72C4F7AD4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601788"/>
            <a:ext cx="10515600" cy="357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/>
              <a:t>Performance graded testing (AASHTO M320)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000" dirty="0"/>
              <a:t>Developed as part of the Superpave mix design research to find tests for binders that better relate to field performance testing.</a:t>
            </a:r>
          </a:p>
          <a:p>
            <a:pPr lvl="1"/>
            <a:r>
              <a:rPr lang="en-US" sz="2000" dirty="0"/>
              <a:t>Measures physical properties in terms of rutting, fatigue cracking and low temperature cracking</a:t>
            </a:r>
          </a:p>
          <a:p>
            <a:pPr lvl="1"/>
            <a:r>
              <a:rPr lang="en-US" sz="2000" dirty="0"/>
              <a:t>Shortcoming for polymer modified asphalt (PMA) and limitations of the PG system to characterize PMA. Many agencies adopted tests to verify the presence of polymer and/or guarantee a minimum elastic response provide by polymer modifications.  “PG-plus” test for elastic recovery, forced ductility, toughness and tenacity and phase angle tests.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B3AB1-AE5D-9A8F-9363-B3306C46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165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EB27D-C4FC-DD85-EA78-C91B7F46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BA790E-6267-40EF-7E25-6CEE71D53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Asphalt Mixtures</a:t>
            </a:r>
          </a:p>
          <a:p>
            <a:r>
              <a:rPr lang="en-US" dirty="0"/>
              <a:t>PG Binder Changes in Indiana</a:t>
            </a:r>
          </a:p>
          <a:p>
            <a:r>
              <a:rPr lang="en-US" dirty="0"/>
              <a:t>APAI’s Local Guidance Resources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231B8-CDD5-485A-B6E2-702EFE49A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95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864E1-BD2F-7569-752B-513F37A93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644E481-8D0B-59FF-76E6-A72C4F7AD4F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601788"/>
            <a:ext cx="10515600" cy="3359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dirty="0"/>
              <a:t>MSCR graded testing (AASHTO M 332)</a:t>
            </a:r>
          </a:p>
          <a:p>
            <a:pPr marL="0" indent="0">
              <a:buNone/>
            </a:pPr>
            <a:endParaRPr lang="en-US" sz="2400" dirty="0"/>
          </a:p>
          <a:p>
            <a:pPr lvl="1"/>
            <a:r>
              <a:rPr lang="en-US" sz="2000" dirty="0"/>
              <a:t>Multiple Stress Creek Recovery (MSCR) is the latest improvement to Superpave PG binder specifications.  This test provides the user with a new high temperature component of the binder specification that more accurately indicates the rutting performance of the asphalt binder and is blind to modification.</a:t>
            </a:r>
          </a:p>
          <a:p>
            <a:pPr lvl="1"/>
            <a:r>
              <a:rPr lang="en-US" sz="2000" dirty="0"/>
              <a:t>Evaluates the binder’s potential to permanent deformation.</a:t>
            </a:r>
          </a:p>
          <a:p>
            <a:pPr lvl="1"/>
            <a:r>
              <a:rPr lang="en-US" sz="2000" dirty="0"/>
              <a:t>Uses higher stress and strains to capture the stiffening effect of the polymers and the delayed elastic effects.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4B3AB1-AE5D-9A8F-9363-B3306C469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20</a:t>
            </a:fld>
            <a:endParaRPr lang="en-US" dirty="0"/>
          </a:p>
        </p:txBody>
      </p:sp>
      <p:pic>
        <p:nvPicPr>
          <p:cNvPr id="1026" name="Picture 2" descr="Rubber band - Wikipedia">
            <a:extLst>
              <a:ext uri="{FF2B5EF4-FFF2-40B4-BE49-F238E27FC236}">
                <a16:creationId xmlns:a16="http://schemas.microsoft.com/office/drawing/2014/main" id="{13AB57C8-B362-91B0-DAA2-F5504AD03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4464050"/>
            <a:ext cx="22479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30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6EFC-B8BE-06E2-D1D2-94F10CA2C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A5A96-B7A9-E9E6-B871-D59069F43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Grade Bumping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Current asphalt binder PG based on testing at different high temperatures: 64°C, 70 °C, or 76 °C. </a:t>
            </a:r>
          </a:p>
          <a:p>
            <a:r>
              <a:rPr lang="en-US" dirty="0"/>
              <a:t>MSCR uses a change in non-recoverable creep compliance (Jnr) and tested at the same temperature, 58 °C, to allow for better evaluation at the expected operating temperature. 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1FF4B-9136-056E-E8D0-F9B6FC1AB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19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F127-48CC-4ADF-FAB6-4285FA20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9A06-D686-7E67-CE6C-4531A481F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256" y="2302759"/>
            <a:ext cx="5859545" cy="58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PG 64-22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5F9C9-4249-3E68-0DDF-031DB2E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13281" y="2302759"/>
            <a:ext cx="5894108" cy="584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PG 58-28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67147-6C60-0218-4259-7051C5A6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22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4293007-1F25-7C34-F9B5-FCAF3E113C4C}"/>
              </a:ext>
            </a:extLst>
          </p:cNvPr>
          <p:cNvSpPr txBox="1">
            <a:spLocks/>
          </p:cNvSpPr>
          <p:nvPr/>
        </p:nvSpPr>
        <p:spPr>
          <a:xfrm>
            <a:off x="160255" y="1602557"/>
            <a:ext cx="11906053" cy="690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/>
              <a:t>asphalt binder nomenclature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1EB549-3FCD-D43C-0A1F-AE7518E5F4E3}"/>
              </a:ext>
            </a:extLst>
          </p:cNvPr>
          <p:cNvSpPr txBox="1"/>
          <p:nvPr/>
        </p:nvSpPr>
        <p:spPr>
          <a:xfrm>
            <a:off x="4448175" y="302889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Performance Grade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0C188C2-EAD9-3418-1197-6D469DE13E8E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191375" y="2705100"/>
            <a:ext cx="1047750" cy="5546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8F8185-446A-706E-39D7-0BA82F926BA6}"/>
              </a:ext>
            </a:extLst>
          </p:cNvPr>
          <p:cNvCxnSpPr>
            <a:cxnSpLocks/>
          </p:cNvCxnSpPr>
          <p:nvPr/>
        </p:nvCxnSpPr>
        <p:spPr>
          <a:xfrm flipH="1" flipV="1">
            <a:off x="2733675" y="2696002"/>
            <a:ext cx="1660344" cy="5329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B2ED8F4-F849-BAD7-416C-63F20793F78B}"/>
              </a:ext>
            </a:extLst>
          </p:cNvPr>
          <p:cNvSpPr txBox="1"/>
          <p:nvPr/>
        </p:nvSpPr>
        <p:spPr>
          <a:xfrm>
            <a:off x="3271094" y="3570931"/>
            <a:ext cx="5021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High Temperature ◦C</a:t>
            </a:r>
          </a:p>
          <a:p>
            <a:pPr algn="ctr"/>
            <a:r>
              <a:rPr lang="en-US" sz="2000" dirty="0"/>
              <a:t>highest 7-day average pavement temperature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580E89-BD44-74E3-258F-906F6F2125BC}"/>
              </a:ext>
            </a:extLst>
          </p:cNvPr>
          <p:cNvCxnSpPr/>
          <p:nvPr/>
        </p:nvCxnSpPr>
        <p:spPr>
          <a:xfrm flipV="1">
            <a:off x="7191375" y="2696002"/>
            <a:ext cx="1590675" cy="114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BDC593E-28C4-A80E-2A6F-8706238D3536}"/>
              </a:ext>
            </a:extLst>
          </p:cNvPr>
          <p:cNvCxnSpPr>
            <a:cxnSpLocks/>
          </p:cNvCxnSpPr>
          <p:nvPr/>
        </p:nvCxnSpPr>
        <p:spPr>
          <a:xfrm flipH="1" flipV="1">
            <a:off x="3152775" y="2696002"/>
            <a:ext cx="1295400" cy="11425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23C4595-EA0A-65A6-E4BB-5432C3A33F5E}"/>
              </a:ext>
            </a:extLst>
          </p:cNvPr>
          <p:cNvSpPr txBox="1"/>
          <p:nvPr/>
        </p:nvSpPr>
        <p:spPr>
          <a:xfrm>
            <a:off x="3255775" y="4485410"/>
            <a:ext cx="5128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Low Temperature ◦C</a:t>
            </a:r>
          </a:p>
          <a:p>
            <a:pPr algn="ctr"/>
            <a:r>
              <a:rPr lang="en-US" sz="2000" dirty="0"/>
              <a:t>lowest historical yearly pavement temperature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96C849C-3DF0-1F45-403F-1E253D4E940D}"/>
              </a:ext>
            </a:extLst>
          </p:cNvPr>
          <p:cNvCxnSpPr/>
          <p:nvPr/>
        </p:nvCxnSpPr>
        <p:spPr>
          <a:xfrm flipV="1">
            <a:off x="7400925" y="2696002"/>
            <a:ext cx="2228850" cy="199982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5D75520-4F13-562E-ADC6-DAB0DB467203}"/>
              </a:ext>
            </a:extLst>
          </p:cNvPr>
          <p:cNvCxnSpPr/>
          <p:nvPr/>
        </p:nvCxnSpPr>
        <p:spPr>
          <a:xfrm flipH="1" flipV="1">
            <a:off x="3676650" y="2705100"/>
            <a:ext cx="717369" cy="2071101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AF77FE5-471D-98EA-35B1-965A4AC17E44}"/>
              </a:ext>
            </a:extLst>
          </p:cNvPr>
          <p:cNvSpPr txBox="1"/>
          <p:nvPr/>
        </p:nvSpPr>
        <p:spPr>
          <a:xfrm>
            <a:off x="2520115" y="1981110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147°F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397250-8F8D-AF7E-98CB-0CD934D78770}"/>
              </a:ext>
            </a:extLst>
          </p:cNvPr>
          <p:cNvSpPr txBox="1"/>
          <p:nvPr/>
        </p:nvSpPr>
        <p:spPr>
          <a:xfrm>
            <a:off x="3313373" y="1971585"/>
            <a:ext cx="681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-7°F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5F3AB2-B781-B29A-AB89-80E571B53FF3}"/>
              </a:ext>
            </a:extLst>
          </p:cNvPr>
          <p:cNvSpPr txBox="1"/>
          <p:nvPr/>
        </p:nvSpPr>
        <p:spPr>
          <a:xfrm>
            <a:off x="8379660" y="1999408"/>
            <a:ext cx="895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136°F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9177B8-AD8D-AE69-0561-8730EDCB1270}"/>
              </a:ext>
            </a:extLst>
          </p:cNvPr>
          <p:cNvSpPr txBox="1"/>
          <p:nvPr/>
        </p:nvSpPr>
        <p:spPr>
          <a:xfrm>
            <a:off x="9172919" y="1994722"/>
            <a:ext cx="837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</a:rPr>
              <a:t>-18°F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C1B24B3-77F3-21D1-6DA3-54345D6F6016}"/>
              </a:ext>
            </a:extLst>
          </p:cNvPr>
          <p:cNvSpPr txBox="1"/>
          <p:nvPr/>
        </p:nvSpPr>
        <p:spPr>
          <a:xfrm>
            <a:off x="8972551" y="3632486"/>
            <a:ext cx="3093757" cy="1323439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MSCR Traffic Designation</a:t>
            </a:r>
          </a:p>
          <a:p>
            <a:pPr algn="ctr"/>
            <a:r>
              <a:rPr lang="en-US" sz="2000" dirty="0"/>
              <a:t>“S” = Standard</a:t>
            </a:r>
          </a:p>
          <a:p>
            <a:pPr algn="ctr"/>
            <a:r>
              <a:rPr lang="en-US" sz="2000" dirty="0"/>
              <a:t>“H” = Heavy</a:t>
            </a:r>
          </a:p>
          <a:p>
            <a:pPr algn="ctr"/>
            <a:r>
              <a:rPr lang="en-US" sz="2000" dirty="0"/>
              <a:t>“E” = Extremely Heavy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F4CAAB-6CCB-7AE4-EE51-A3BA0B9B210F}"/>
              </a:ext>
            </a:extLst>
          </p:cNvPr>
          <p:cNvCxnSpPr/>
          <p:nvPr/>
        </p:nvCxnSpPr>
        <p:spPr>
          <a:xfrm flipH="1" flipV="1">
            <a:off x="9370371" y="2628900"/>
            <a:ext cx="1105262" cy="942031"/>
          </a:xfrm>
          <a:prstGeom prst="straightConnector1">
            <a:avLst/>
          </a:prstGeom>
          <a:ln w="28575">
            <a:solidFill>
              <a:schemeClr val="tx2">
                <a:lumMod val="25000"/>
                <a:lumOff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1B48BC51-9E29-5406-2FD0-038E07939E19}"/>
              </a:ext>
            </a:extLst>
          </p:cNvPr>
          <p:cNvSpPr txBox="1"/>
          <p:nvPr/>
        </p:nvSpPr>
        <p:spPr>
          <a:xfrm>
            <a:off x="160255" y="5763509"/>
            <a:ext cx="11906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PG high temperature grade based on climate, but due to heavy traffic, you would bump up the high grade for stiffer binder.</a:t>
            </a:r>
          </a:p>
          <a:p>
            <a:pPr algn="ctr"/>
            <a:r>
              <a:rPr lang="en-US" dirty="0"/>
              <a:t>MSCR binders are stiffer with traffic designation change, not high temperature.</a:t>
            </a:r>
          </a:p>
        </p:txBody>
      </p:sp>
    </p:spTree>
    <p:extLst>
      <p:ext uri="{BB962C8B-B14F-4D97-AF65-F5344CB8AC3E}">
        <p14:creationId xmlns:p14="http://schemas.microsoft.com/office/powerpoint/2010/main" val="23395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1" grpId="1"/>
      <p:bldP spid="16" grpId="0"/>
      <p:bldP spid="16" grpId="1"/>
      <p:bldP spid="7" grpId="0"/>
      <p:bldP spid="12" grpId="0"/>
      <p:bldP spid="15" grpId="0"/>
      <p:bldP spid="17" grpId="0"/>
      <p:bldP spid="21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1F127-48CC-4ADF-FAB6-4285FA20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 Changes in 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B9A06-D686-7E67-CE6C-4531A481F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0255" y="1825625"/>
            <a:ext cx="5859545" cy="4351338"/>
          </a:xfrm>
        </p:spPr>
        <p:txBody>
          <a:bodyPr/>
          <a:lstStyle/>
          <a:p>
            <a:r>
              <a:rPr lang="en-US" dirty="0"/>
              <a:t>PG testing and nomenclature</a:t>
            </a:r>
          </a:p>
          <a:p>
            <a:r>
              <a:rPr lang="en-US" dirty="0"/>
              <a:t>Current asphalt binder base grade PG 64-22 </a:t>
            </a:r>
          </a:p>
          <a:p>
            <a:r>
              <a:rPr lang="en-US" dirty="0"/>
              <a:t>One binder “bump” PG 70-22</a:t>
            </a:r>
          </a:p>
          <a:p>
            <a:r>
              <a:rPr lang="en-US" dirty="0"/>
              <a:t>Two binder “bump” PG 76-22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B5F9C9-4249-3E68-0DDF-031DB2E27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894108" cy="4351338"/>
          </a:xfrm>
        </p:spPr>
        <p:txBody>
          <a:bodyPr/>
          <a:lstStyle/>
          <a:p>
            <a:r>
              <a:rPr lang="en-US" dirty="0"/>
              <a:t>MSCR testing and nomenclature</a:t>
            </a:r>
          </a:p>
          <a:p>
            <a:r>
              <a:rPr lang="en-US" dirty="0"/>
              <a:t>New asphalt binder base grade PG 58-28</a:t>
            </a:r>
          </a:p>
          <a:p>
            <a:r>
              <a:rPr lang="en-US" dirty="0"/>
              <a:t>Traffic levels designated by letters</a:t>
            </a:r>
          </a:p>
          <a:p>
            <a:r>
              <a:rPr lang="en-US" dirty="0"/>
              <a:t>Neat binder PG 58S-28</a:t>
            </a:r>
          </a:p>
          <a:p>
            <a:r>
              <a:rPr lang="en-US" dirty="0"/>
              <a:t>One binder “bump” PG 58H-28</a:t>
            </a:r>
          </a:p>
          <a:p>
            <a:r>
              <a:rPr lang="en-US" dirty="0"/>
              <a:t>Two binder “bump” PG 58E-28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267147-6C60-0218-4259-7051C5A6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7187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9A4A-0553-1DF9-49C3-0745435D2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 Changes in 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BF330-6579-E162-0603-F39A9FC8DE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Why?</a:t>
            </a:r>
          </a:p>
          <a:p>
            <a:pPr lvl="1"/>
            <a:r>
              <a:rPr lang="en-US" dirty="0"/>
              <a:t>To improve the durability and quality of asphalt pavements in Indiana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What?</a:t>
            </a:r>
          </a:p>
          <a:p>
            <a:pPr lvl="1"/>
            <a:r>
              <a:rPr lang="en-US" dirty="0"/>
              <a:t>All asphalt base binders will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change from PG 64-22 to PG 58-28</a:t>
            </a:r>
          </a:p>
          <a:p>
            <a:pPr lvl="1"/>
            <a:r>
              <a:rPr lang="en-US" dirty="0"/>
              <a:t>All asphalt binder testing will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change to MSCR AASHTO M332 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When?</a:t>
            </a:r>
          </a:p>
          <a:p>
            <a:pPr lvl="1"/>
            <a:r>
              <a:rPr lang="en-US" dirty="0"/>
              <a:t>INDOT contracts let on or after 9/1/2024 per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RSP 400-R-780</a:t>
            </a:r>
          </a:p>
          <a:p>
            <a:pPr lvl="1"/>
            <a:r>
              <a:rPr lang="en-US" dirty="0"/>
              <a:t>Contractors will have a chance to opt-in earlier with an upcoming Construction Memo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TBD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0B19F-8802-FAB0-8FA6-42E08B9C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07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6664-34D2-215C-A7C4-843D5D706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Binder Changes in Indiana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3752B-8766-5D17-2067-440D2EEFD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to expect:</a:t>
            </a:r>
          </a:p>
          <a:p>
            <a:pPr lvl="1"/>
            <a:r>
              <a:rPr lang="en-US" dirty="0"/>
              <a:t>Increase cost per ton. Will be different for binder grades and binder sources.</a:t>
            </a:r>
          </a:p>
          <a:p>
            <a:pPr lvl="1"/>
            <a:r>
              <a:rPr lang="en-US" dirty="0"/>
              <a:t>New terminology for all asphalt binder material and mixture pay items. This will be reflected on:</a:t>
            </a:r>
          </a:p>
          <a:p>
            <a:pPr lvl="2"/>
            <a:r>
              <a:rPr lang="en-US" dirty="0"/>
              <a:t>Contractor truck tickets and test results.</a:t>
            </a:r>
          </a:p>
          <a:p>
            <a:pPr lvl="2"/>
            <a:r>
              <a:rPr lang="en-US" dirty="0"/>
              <a:t>Asphalt Binder Type A certifications from material refineries and terminals.</a:t>
            </a:r>
          </a:p>
          <a:p>
            <a:pPr lvl="2"/>
            <a:r>
              <a:rPr lang="en-US" dirty="0"/>
              <a:t>Pay items for asphalt mixtures for pavement, patching, widening, tack coats, sealing or filling cracks and joints.</a:t>
            </a:r>
          </a:p>
          <a:p>
            <a:pPr lvl="1"/>
            <a:r>
              <a:rPr lang="en-US" dirty="0"/>
              <a:t>Storage issues at the asphalt plants if local specifications do not coincide with the DOT changes.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87F87-FB13-83CB-574C-99C74949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0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3B94-A4CD-DA32-92A6-4D687BE115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APAI’s Local Guidance Resources</a:t>
            </a:r>
          </a:p>
        </p:txBody>
      </p:sp>
    </p:spTree>
    <p:extLst>
      <p:ext uri="{BB962C8B-B14F-4D97-AF65-F5344CB8AC3E}">
        <p14:creationId xmlns:p14="http://schemas.microsoft.com/office/powerpoint/2010/main" val="2175811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7CE072-5497-7548-8322-A65D866A5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Guidance Documents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712A83-B252-728F-8780-A8B329010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Documents on APAI’s website: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Community Crossings Guide for Asphalt Projects</a:t>
            </a:r>
          </a:p>
          <a:p>
            <a:pPr lvl="1"/>
            <a:r>
              <a:rPr lang="en-US" dirty="0"/>
              <a:t>LTAP Asset Management Guide</a:t>
            </a:r>
          </a:p>
          <a:p>
            <a:pPr lvl="1"/>
            <a:r>
              <a:rPr lang="en-US" dirty="0"/>
              <a:t>Bid From Template</a:t>
            </a:r>
          </a:p>
          <a:p>
            <a:pPr lvl="1"/>
            <a:r>
              <a:rPr lang="en-US" dirty="0"/>
              <a:t>Sample Advertisements for Bids</a:t>
            </a:r>
          </a:p>
          <a:p>
            <a:pPr lvl="1"/>
            <a:r>
              <a:rPr lang="en-US" dirty="0"/>
              <a:t>Sample Award Document</a:t>
            </a:r>
          </a:p>
          <a:p>
            <a:pPr lvl="1"/>
            <a:r>
              <a:rPr lang="en-US" dirty="0"/>
              <a:t>Contract Template</a:t>
            </a:r>
          </a:p>
          <a:p>
            <a:pPr lvl="1"/>
            <a:r>
              <a:rPr lang="en-US" dirty="0"/>
              <a:t>Asphalt Pavement Design and Construction Guidance Specification for Local Governments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3D0D62-E0AA-034C-BCAA-AA3544279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019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D8E71-B296-49D1-2E2A-6183CC1C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2C8A5-8431-8571-551D-2B136A46D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APAI Community Crossings Guide for Asphalt Projects</a:t>
            </a:r>
          </a:p>
          <a:p>
            <a:r>
              <a:rPr lang="en-US" sz="2400" dirty="0"/>
              <a:t>Explains the resources available and provides a short explanation of the documents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D4321-5ECD-8117-BAA3-E8DDE818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44AA83-12E6-9C69-96A2-4E0E09691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17" y="3124102"/>
            <a:ext cx="7437765" cy="22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8723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D18E8C-B667-6074-BF82-DD73A48AE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42C2A-5527-5319-9D0C-DB670CCEF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LTAP Asset Management Guide for Cities, Towns, and Counties</a:t>
            </a:r>
          </a:p>
          <a:p>
            <a:r>
              <a:rPr lang="en-US" sz="2400" dirty="0"/>
              <a:t>Resource provided by LTAP to reference from APAI’s website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179AC-215E-5A26-6300-BD7ACF58E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6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1F964-D550-FBB0-C898-A79173785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72D80-1AFE-2AB3-F9C1-C45E565D4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5" y="1602557"/>
            <a:ext cx="11906053" cy="457440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dirty="0"/>
              <a:t>This presentation has been developed by the Asphalt Pavement Association of Indiana (APAI) to help provide background and express the impact of the new liquid asphalt binder changes across Indiana.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400" dirty="0"/>
              <a:t>If there are questions regarding information in this presentation, please contact:</a:t>
            </a:r>
          </a:p>
          <a:p>
            <a:pPr marL="0" indent="0" algn="ctr">
              <a:buNone/>
            </a:pPr>
            <a:r>
              <a:rPr lang="en-US" sz="2400" dirty="0"/>
              <a:t> Elizabeth Pastuszka, Director of Technical Services with APAI</a:t>
            </a:r>
          </a:p>
          <a:p>
            <a:pPr marL="0" indent="0" algn="ctr">
              <a:buNone/>
            </a:pPr>
            <a:r>
              <a:rPr lang="en-US" sz="2400" dirty="0">
                <a:hlinkClick r:id="rId2"/>
              </a:rPr>
              <a:t>epastuszka@asphaltindiana.org</a:t>
            </a: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317.586.7280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1A16B-FC40-6FA1-3422-0B7C2FB61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1077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230B0F4-F47A-F87D-D152-5E5A12DA1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8271D-F951-0CAF-AB77-04AE5A997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328" y="1592931"/>
            <a:ext cx="5894672" cy="293094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Bid Form Template for Local Governments and Non-Governmental Asphalt Paving Applications</a:t>
            </a:r>
          </a:p>
          <a:p>
            <a:r>
              <a:rPr lang="en-US" sz="2400" dirty="0"/>
              <a:t>Excel File with list of asphalt paving and materials related to asphalt pavements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B71FB-A8C8-D512-879E-CB44A43F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C66024-0EE7-A55C-51AA-F6099FAE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181" y="1256176"/>
            <a:ext cx="5368491" cy="53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55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45A6503-5075-D861-0BE1-1AF1AE537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68AA2-1455-3683-BF2B-F2F199323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7"/>
            <a:ext cx="10515600" cy="100729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Sample Advertisement for Bids</a:t>
            </a:r>
          </a:p>
          <a:p>
            <a:r>
              <a:rPr lang="en-US" dirty="0"/>
              <a:t>Two examples, editable for specific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16BF5-66D1-A404-4EAD-D225407C3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CF461-E9AD-9371-9D11-52236B1DAA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404" y="2727243"/>
            <a:ext cx="6115602" cy="34618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96FBE8-4796-98DA-27BA-C5E2A34B6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8145" y="2727243"/>
            <a:ext cx="5708443" cy="39779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31257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55F2A4C-61B1-42D0-0D4E-1CA0B66B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EE41E-3594-851E-8455-F69FAC36E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7"/>
            <a:ext cx="5257800" cy="17121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Sample Award Document</a:t>
            </a:r>
          </a:p>
          <a:p>
            <a:r>
              <a:rPr lang="en-US" dirty="0"/>
              <a:t>Award documentation example completely editable for a specific project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0E60B-477B-5A53-188C-125C86C8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9F9192-500D-E3E6-88E3-1735FFCCD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510" y="1367977"/>
            <a:ext cx="5913632" cy="49305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649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312319-FB1D-9C06-7563-2CFF78B7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BAB9F-1219-FE24-775C-92C654F59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Contract Template</a:t>
            </a:r>
          </a:p>
          <a:p>
            <a:r>
              <a:rPr lang="en-US" sz="2600" dirty="0"/>
              <a:t>Sample agreement with guidance language between owner and Contractor that is editable for a specific project and outlines articles for: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The Project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Contract Price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Payment Procedures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Contract Documents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Employee Eligibility Verification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Safety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2220D-C78F-E575-8B72-DDF44C0D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1963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312319-FB1D-9C06-7563-2CFF78B7F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APAI Local Guidance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0BAB9F-1219-FE24-775C-92C654F59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Asphalt Pavement Design and Construction Guidance Specification for Local Governments</a:t>
            </a:r>
          </a:p>
          <a:p>
            <a:r>
              <a:rPr lang="en-US" sz="2400" dirty="0"/>
              <a:t>Outlines Design and Construction Guidance as well as local specification recommendations.  </a:t>
            </a:r>
          </a:p>
          <a:p>
            <a:endParaRPr lang="en-US" sz="2400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F2220D-C78F-E575-8B72-DDF44C0D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6954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2940-1349-A300-2244-45B34583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Guidance Specification for Local Governments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C4E0-E02C-AF06-C1EF-3F1BDDB8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92" y="2099077"/>
            <a:ext cx="4779683" cy="4077886"/>
          </a:xfrm>
        </p:spPr>
        <p:txBody>
          <a:bodyPr>
            <a:normAutofit/>
          </a:bodyPr>
          <a:lstStyle/>
          <a:p>
            <a:r>
              <a:rPr lang="en-US" sz="2400" dirty="0"/>
              <a:t>Design Guidance</a:t>
            </a:r>
          </a:p>
          <a:p>
            <a:pPr lvl="1"/>
            <a:r>
              <a:rPr lang="en-US" sz="2000" dirty="0"/>
              <a:t>Conversions</a:t>
            </a:r>
          </a:p>
          <a:p>
            <a:pPr lvl="1"/>
            <a:r>
              <a:rPr lang="en-US" sz="2000" dirty="0"/>
              <a:t>Lift Thicknesses</a:t>
            </a:r>
          </a:p>
          <a:p>
            <a:pPr lvl="1"/>
            <a:r>
              <a:rPr lang="en-US" sz="2000" dirty="0"/>
              <a:t>Materials</a:t>
            </a:r>
          </a:p>
          <a:p>
            <a:pPr lvl="1"/>
            <a:r>
              <a:rPr lang="en-US" sz="2000" dirty="0"/>
              <a:t>Mixture criteria for given traffic conditions, </a:t>
            </a:r>
            <a:r>
              <a:rPr lang="en-US" sz="2000" i="1" dirty="0">
                <a:solidFill>
                  <a:schemeClr val="accent1"/>
                </a:solidFill>
              </a:rPr>
              <a:t>includes PG 58-28 and new binder terminology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D7400-9C1E-B373-9B5F-54CC67DB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03D637F-297B-FB7B-70D2-4A275C3FE2EE}"/>
              </a:ext>
            </a:extLst>
          </p:cNvPr>
          <p:cNvGraphicFramePr>
            <a:graphicFrameLocks noGrp="1"/>
          </p:cNvGraphicFramePr>
          <p:nvPr/>
        </p:nvGraphicFramePr>
        <p:xfrm>
          <a:off x="4976264" y="1851524"/>
          <a:ext cx="7090044" cy="13299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85828">
                  <a:extLst>
                    <a:ext uri="{9D8B030D-6E8A-4147-A177-3AD203B41FA5}">
                      <a16:colId xmlns:a16="http://schemas.microsoft.com/office/drawing/2014/main" val="1901464307"/>
                    </a:ext>
                  </a:extLst>
                </a:gridCol>
                <a:gridCol w="1768072">
                  <a:extLst>
                    <a:ext uri="{9D8B030D-6E8A-4147-A177-3AD203B41FA5}">
                      <a16:colId xmlns:a16="http://schemas.microsoft.com/office/drawing/2014/main" val="3507007677"/>
                    </a:ext>
                  </a:extLst>
                </a:gridCol>
                <a:gridCol w="1768072">
                  <a:extLst>
                    <a:ext uri="{9D8B030D-6E8A-4147-A177-3AD203B41FA5}">
                      <a16:colId xmlns:a16="http://schemas.microsoft.com/office/drawing/2014/main" val="3198960107"/>
                    </a:ext>
                  </a:extLst>
                </a:gridCol>
                <a:gridCol w="1768072">
                  <a:extLst>
                    <a:ext uri="{9D8B030D-6E8A-4147-A177-3AD203B41FA5}">
                      <a16:colId xmlns:a16="http://schemas.microsoft.com/office/drawing/2014/main" val="3992186992"/>
                    </a:ext>
                  </a:extLst>
                </a:gridCol>
              </a:tblGrid>
              <a:tr h="44330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Mixture Size Designation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Minimum Lift Thickness, in.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Maximum Lift Thickness, in.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Target HMA Layer Thickness, in.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7840391"/>
                  </a:ext>
                </a:extLst>
              </a:tr>
              <a:tr h="221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9.5 mm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2.5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1.5 or 2.0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668592"/>
                  </a:ext>
                </a:extLst>
              </a:tr>
              <a:tr h="221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12.5 mm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1.5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3.75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2.5 – 3.0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066986"/>
                  </a:ext>
                </a:extLst>
              </a:tr>
              <a:tr h="221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19.0 mm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5.0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2.5 – 4.0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9854043"/>
                  </a:ext>
                </a:extLst>
              </a:tr>
              <a:tr h="22165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25.0 mm</a:t>
                      </a:r>
                      <a:endParaRPr lang="en-US" sz="1100" b="0" dirty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3.0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7.5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4.5 – 6.0</a:t>
                      </a:r>
                      <a:endParaRPr lang="en-US" sz="11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21115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5F31010-4612-DC41-E0F3-CCDD4AE63754}"/>
              </a:ext>
            </a:extLst>
          </p:cNvPr>
          <p:cNvGraphicFramePr>
            <a:graphicFrameLocks noGrp="1"/>
          </p:cNvGraphicFramePr>
          <p:nvPr/>
        </p:nvGraphicFramePr>
        <p:xfrm>
          <a:off x="4976264" y="3314701"/>
          <a:ext cx="7090043" cy="2948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89125">
                  <a:extLst>
                    <a:ext uri="{9D8B030D-6E8A-4147-A177-3AD203B41FA5}">
                      <a16:colId xmlns:a16="http://schemas.microsoft.com/office/drawing/2014/main" val="3917738545"/>
                    </a:ext>
                  </a:extLst>
                </a:gridCol>
                <a:gridCol w="2189125">
                  <a:extLst>
                    <a:ext uri="{9D8B030D-6E8A-4147-A177-3AD203B41FA5}">
                      <a16:colId xmlns:a16="http://schemas.microsoft.com/office/drawing/2014/main" val="2252893873"/>
                    </a:ext>
                  </a:extLst>
                </a:gridCol>
                <a:gridCol w="1365917">
                  <a:extLst>
                    <a:ext uri="{9D8B030D-6E8A-4147-A177-3AD203B41FA5}">
                      <a16:colId xmlns:a16="http://schemas.microsoft.com/office/drawing/2014/main" val="1802929908"/>
                    </a:ext>
                  </a:extLst>
                </a:gridCol>
                <a:gridCol w="1345876">
                  <a:extLst>
                    <a:ext uri="{9D8B030D-6E8A-4147-A177-3AD203B41FA5}">
                      <a16:colId xmlns:a16="http://schemas.microsoft.com/office/drawing/2014/main" val="3812480135"/>
                    </a:ext>
                  </a:extLst>
                </a:gridCol>
              </a:tblGrid>
              <a:tr h="276224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Mixture Type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Type B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Type C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30996"/>
                  </a:ext>
                </a:extLst>
              </a:tr>
              <a:tr h="239545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Design ESAL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&lt;3,000,000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≥3,000,000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577615"/>
                  </a:ext>
                </a:extLst>
              </a:tr>
              <a:tr h="21936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AADT (Average Annual Daily Traffic)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&lt;15,000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15,000 - 30,000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944049"/>
                  </a:ext>
                </a:extLst>
              </a:tr>
              <a:tr h="219362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AADTT (Average Annual Daily Truck Traffic)*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&lt;1700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≥1700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9630938"/>
                  </a:ext>
                </a:extLst>
              </a:tr>
              <a:tr h="43872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Surface**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Mixture Size Designation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9.5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12.5 mm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9.5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12.5 mm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039711"/>
                  </a:ext>
                </a:extLst>
              </a:tr>
              <a:tr h="2193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Recommended PG Binder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58S-28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58H-28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5207218"/>
                  </a:ext>
                </a:extLst>
              </a:tr>
              <a:tr h="43872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Intermediate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Mixture Size Designation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ahoma-Bold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12.5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19.0 mm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12.5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19.0 mm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8572927"/>
                  </a:ext>
                </a:extLst>
              </a:tr>
              <a:tr h="2193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Recommended PG Binder 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58S-28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58H-28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149554"/>
                  </a:ext>
                </a:extLst>
              </a:tr>
              <a:tr h="438726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highlight>
                            <a:srgbClr val="D9D9D9"/>
                          </a:highlight>
                          <a:latin typeface="+mj-lt"/>
                        </a:rPr>
                        <a:t>Base</a:t>
                      </a:r>
                      <a:endParaRPr lang="en-US" sz="1400" b="0" dirty="0">
                        <a:effectLst/>
                        <a:highlight>
                          <a:srgbClr val="D9D9D9"/>
                        </a:highlight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Mixture Size Designation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19.0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25.0 mm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19.0 mm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25.0 mm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7562030"/>
                  </a:ext>
                </a:extLst>
              </a:tr>
              <a:tr h="2395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Recommended PG Binder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j-lt"/>
                        </a:rPr>
                        <a:t>58S-28</a:t>
                      </a:r>
                      <a:endParaRPr lang="en-US" sz="1400" b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+mj-lt"/>
                        </a:rPr>
                        <a:t>58S-28</a:t>
                      </a:r>
                      <a:endParaRPr lang="en-US" sz="1400" b="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33806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E639AC7-3B5E-5253-F0A1-3E01FC69B5FA}"/>
              </a:ext>
            </a:extLst>
          </p:cNvPr>
          <p:cNvSpPr txBox="1"/>
          <p:nvPr/>
        </p:nvSpPr>
        <p:spPr>
          <a:xfrm>
            <a:off x="160255" y="1328304"/>
            <a:ext cx="11906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Design Guidance and Construction Guidance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230CC5-4604-38BE-5C6B-8838AEE0B563}"/>
              </a:ext>
            </a:extLst>
          </p:cNvPr>
          <p:cNvSpPr txBox="1"/>
          <p:nvPr/>
        </p:nvSpPr>
        <p:spPr>
          <a:xfrm>
            <a:off x="160255" y="4878225"/>
            <a:ext cx="4745120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6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-Bold"/>
              </a:rPr>
              <a:t>Note:  If a pay item is designated as a PG 58S-28 and a surface mixture has less than or equal to 15.0% binder replacement, the binder grade shall be 58H-28.</a:t>
            </a:r>
            <a:endParaRPr lang="en-US" sz="1200" b="1" dirty="0">
              <a:solidFill>
                <a:srgbClr val="FF0000"/>
              </a:solidFill>
              <a:effectLst/>
              <a:latin typeface="Tahoma-Bold"/>
              <a:ea typeface="Times New Roman" panose="02020603050405020304" pitchFamily="18" charset="0"/>
              <a:cs typeface="Tahoma-Bold"/>
            </a:endParaRPr>
          </a:p>
        </p:txBody>
      </p:sp>
    </p:spTree>
    <p:extLst>
      <p:ext uri="{BB962C8B-B14F-4D97-AF65-F5344CB8AC3E}">
        <p14:creationId xmlns:p14="http://schemas.microsoft.com/office/powerpoint/2010/main" val="3694805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E40D-2B7D-1C51-005E-ABEB49B64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52110-8389-BC83-BAE4-FB99C5695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Align with Indiana Design Guide for lift thicknesses</a:t>
            </a:r>
          </a:p>
          <a:p>
            <a:r>
              <a:rPr lang="en-US" dirty="0"/>
              <a:t>Mix design follows INDOT Standard Specification section 401.05 requirements</a:t>
            </a:r>
          </a:p>
          <a:p>
            <a:r>
              <a:rPr lang="en-US" dirty="0"/>
              <a:t>If follow APAI guidance, mix design will come from INDOT qualified mis design laboratory and produced from an INDOT certified plant.</a:t>
            </a:r>
          </a:p>
          <a:p>
            <a:r>
              <a:rPr lang="en-US" dirty="0"/>
              <a:t>Mixture designations correlate to ESALs and INDOT Standard Specifications section 402</a:t>
            </a:r>
          </a:p>
          <a:p>
            <a:r>
              <a:rPr lang="en-US" dirty="0"/>
              <a:t>Recycled maximum in INDOT specification 25% binder replacement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93043-727D-D747-3A54-5BB6CA31B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06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2940-1349-A300-2244-45B345830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Guidance Specification for Local Governments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5C4E0-E02C-AF06-C1EF-3F1BDDB8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92" y="2099077"/>
            <a:ext cx="11906053" cy="4077886"/>
          </a:xfrm>
        </p:spPr>
        <p:txBody>
          <a:bodyPr>
            <a:normAutofit/>
          </a:bodyPr>
          <a:lstStyle/>
          <a:p>
            <a:r>
              <a:rPr lang="en-US" sz="2400" dirty="0"/>
              <a:t>Construction Guidance</a:t>
            </a:r>
          </a:p>
          <a:p>
            <a:pPr lvl="1"/>
            <a:r>
              <a:rPr lang="en-US" sz="2000" dirty="0"/>
              <a:t>Subgrade, Subbase, Milling and Surface Preparation</a:t>
            </a:r>
          </a:p>
          <a:p>
            <a:pPr lvl="1"/>
            <a:r>
              <a:rPr lang="en-US" sz="2000" dirty="0"/>
              <a:t>Tack Coat</a:t>
            </a:r>
          </a:p>
          <a:p>
            <a:pPr lvl="1"/>
            <a:r>
              <a:rPr lang="en-US" sz="2000" dirty="0"/>
              <a:t>Asphalt Mixture Placement</a:t>
            </a:r>
          </a:p>
          <a:p>
            <a:pPr lvl="1"/>
            <a:r>
              <a:rPr lang="en-US" sz="2000" dirty="0"/>
              <a:t>Compaction</a:t>
            </a:r>
          </a:p>
          <a:p>
            <a:pPr lvl="1"/>
            <a:r>
              <a:rPr lang="en-US" sz="2000" dirty="0"/>
              <a:t>Weather Limitations</a:t>
            </a:r>
          </a:p>
          <a:p>
            <a:pPr lvl="1"/>
            <a:r>
              <a:rPr lang="en-US" sz="2000" dirty="0"/>
              <a:t>Asphalt Mixture Acceptance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9D7400-9C1E-B373-9B5F-54CC67DB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639AC7-3B5E-5253-F0A1-3E01FC69B5FA}"/>
              </a:ext>
            </a:extLst>
          </p:cNvPr>
          <p:cNvSpPr txBox="1"/>
          <p:nvPr/>
        </p:nvSpPr>
        <p:spPr>
          <a:xfrm>
            <a:off x="160255" y="1328304"/>
            <a:ext cx="11906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Design Guidance and Construction Guidance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56825-B2A2-830C-4F17-27C2D514FC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07" t="13422" r="-1837" b="1032"/>
          <a:stretch/>
        </p:blipFill>
        <p:spPr>
          <a:xfrm>
            <a:off x="4724400" y="2894799"/>
            <a:ext cx="7542998" cy="3946358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73563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92727-D134-E223-EAFE-8EA75F0ED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Overlay Surface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96C309-F91D-4822-9A1A-A389C18CC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Surface Preparation for an asphalt overlay may include one or more of the following:</a:t>
            </a:r>
          </a:p>
          <a:p>
            <a:r>
              <a:rPr lang="en-US" dirty="0"/>
              <a:t>Patching</a:t>
            </a:r>
          </a:p>
          <a:p>
            <a:r>
              <a:rPr lang="en-US" dirty="0"/>
              <a:t>Cleaning and sealing cracks</a:t>
            </a:r>
          </a:p>
          <a:p>
            <a:r>
              <a:rPr lang="en-US" dirty="0"/>
              <a:t>Placing a wedge or leveling course</a:t>
            </a:r>
          </a:p>
          <a:p>
            <a:r>
              <a:rPr lang="en-US" dirty="0"/>
              <a:t>Milling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>
                <a:solidFill>
                  <a:srgbClr val="FF0000"/>
                </a:solidFill>
              </a:rPr>
              <a:t>Failed areas must be repaired and brought to good structural condition before overlaying.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D190F5-F994-E89E-B83F-8DF261389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995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47B0F-8115-C8C9-D468-0F43824F7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6FF4C-8BD7-1A8B-BC68-8A56D0914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6"/>
            <a:ext cx="6724650" cy="455059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dirty="0"/>
              <a:t>Subgrade and Subbase</a:t>
            </a:r>
          </a:p>
          <a:p>
            <a:r>
              <a:rPr lang="en-US" sz="2400" dirty="0"/>
              <a:t>Subgrade is pavement foundation</a:t>
            </a:r>
          </a:p>
          <a:p>
            <a:r>
              <a:rPr lang="en-US" sz="2400" dirty="0"/>
              <a:t>Subgrade uniformly compacted</a:t>
            </a:r>
          </a:p>
          <a:p>
            <a:pPr lvl="1"/>
            <a:r>
              <a:rPr lang="en-US" sz="2000" dirty="0"/>
              <a:t>Proof roll for stability or soft spots</a:t>
            </a:r>
          </a:p>
          <a:p>
            <a:r>
              <a:rPr lang="en-US" sz="2400" dirty="0"/>
              <a:t>Properly graded for drainage </a:t>
            </a:r>
          </a:p>
          <a:p>
            <a:pPr lvl="1"/>
            <a:r>
              <a:rPr lang="en-US" sz="2000" dirty="0"/>
              <a:t>Transverse and longitudinal grade</a:t>
            </a:r>
          </a:p>
          <a:p>
            <a:pPr lvl="1"/>
            <a:r>
              <a:rPr lang="en-US" sz="2000" dirty="0"/>
              <a:t>Smoothness and cross slope</a:t>
            </a:r>
          </a:p>
          <a:p>
            <a:r>
              <a:rPr lang="en-US" sz="2400" dirty="0"/>
              <a:t>Aggregate subbase properly compacted to percentage or proctor specified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388FC-65FB-77E3-7946-67D44A554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131054-6582-191E-6A9E-FA53E2124B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" r="-1" b="5223"/>
          <a:stretch/>
        </p:blipFill>
        <p:spPr>
          <a:xfrm>
            <a:off x="6113281" y="1269155"/>
            <a:ext cx="3772096" cy="253859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38F00-2DCD-F9B9-14B3-FD03CD034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406" y="3708682"/>
            <a:ext cx="4079902" cy="305992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62524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0B667-6160-4511-337B-5FB6FC53D3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/>
          <a:lstStyle/>
          <a:p>
            <a:r>
              <a:rPr lang="en-US" dirty="0"/>
              <a:t>Asphalt Mixtures</a:t>
            </a:r>
          </a:p>
        </p:txBody>
      </p:sp>
    </p:spTree>
    <p:extLst>
      <p:ext uri="{BB962C8B-B14F-4D97-AF65-F5344CB8AC3E}">
        <p14:creationId xmlns:p14="http://schemas.microsoft.com/office/powerpoint/2010/main" val="21409946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1D37-F919-DAF4-D89A-7A9D203B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BD5A-EA89-7CA1-C168-1A47D8FA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7"/>
            <a:ext cx="6629400" cy="45744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Patching</a:t>
            </a:r>
          </a:p>
          <a:p>
            <a:r>
              <a:rPr lang="en-US" dirty="0"/>
              <a:t>Remove the material to be repaired until firm support is reached.</a:t>
            </a:r>
          </a:p>
          <a:p>
            <a:r>
              <a:rPr lang="en-US" dirty="0"/>
              <a:t>Excavation should extend at least 1-foot into the good pavement.</a:t>
            </a:r>
          </a:p>
          <a:p>
            <a:r>
              <a:rPr lang="en-US" dirty="0"/>
              <a:t>Clean the vertical faces and apply a tack coat.</a:t>
            </a:r>
          </a:p>
          <a:p>
            <a:r>
              <a:rPr lang="en-US" dirty="0"/>
              <a:t>For deep patches, apply a tack coat at the bottom of the horizontal face.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E2F2B-120D-3D40-760F-6299779B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6C16362-C550-A3B0-575E-33BBAF681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0" y="2355288"/>
            <a:ext cx="4545707" cy="3068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147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1D37-F919-DAF4-D89A-7A9D203B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BD5A-EA89-7CA1-C168-1A47D8FA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7"/>
            <a:ext cx="10894996" cy="45744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Patching</a:t>
            </a:r>
          </a:p>
          <a:p>
            <a:r>
              <a:rPr lang="en-US" dirty="0"/>
              <a:t>Fill the patch with asphalt mixture of the same type specified.</a:t>
            </a:r>
          </a:p>
          <a:p>
            <a:r>
              <a:rPr lang="en-US" dirty="0"/>
              <a:t>Compact the patch thoroughly, flush with the surrounding pavement. </a:t>
            </a:r>
          </a:p>
          <a:p>
            <a:pPr lvl="1"/>
            <a:r>
              <a:rPr lang="en-US" dirty="0"/>
              <a:t>Use vibrating plate for small patches or roller for large patches</a:t>
            </a:r>
          </a:p>
          <a:p>
            <a:pPr lvl="1"/>
            <a:r>
              <a:rPr lang="en-US" dirty="0"/>
              <a:t>Compact corners</a:t>
            </a:r>
          </a:p>
          <a:p>
            <a:r>
              <a:rPr lang="en-US" dirty="0"/>
              <a:t>Make sure patches have straight lines with no distresses outside of the patch.</a:t>
            </a:r>
          </a:p>
          <a:p>
            <a:r>
              <a:rPr lang="en-US" dirty="0"/>
              <a:t>Check with a straightedge to make sure the patch is even.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E2F2B-120D-3D40-760F-6299779B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47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E1D37-F919-DAF4-D89A-7A9D203B7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0BD5A-EA89-7CA1-C168-1A47D8FAD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26" y="1590674"/>
            <a:ext cx="5158339" cy="4359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Milling</a:t>
            </a:r>
          </a:p>
          <a:p>
            <a:r>
              <a:rPr lang="en-US" dirty="0"/>
              <a:t>Remove distressed pavement (rutting, top-down cracking)</a:t>
            </a:r>
          </a:p>
          <a:p>
            <a:r>
              <a:rPr lang="en-US" dirty="0"/>
              <a:t>Opportunity to improve cross slope</a:t>
            </a:r>
          </a:p>
          <a:p>
            <a:r>
              <a:rPr lang="en-US" dirty="0"/>
              <a:t>Creates RAP</a:t>
            </a:r>
          </a:p>
          <a:p>
            <a:r>
              <a:rPr lang="en-US" dirty="0"/>
              <a:t>Provides texturized surface for overlay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DE2F2B-120D-3D40-760F-6299779B8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B5C5FA-ABD9-C61E-1DFD-24663C727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177" y="1953733"/>
            <a:ext cx="5976131" cy="2331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D05EC5-F8A2-DA06-D6A5-3578F78463AF}"/>
              </a:ext>
            </a:extLst>
          </p:cNvPr>
          <p:cNvSpPr txBox="1"/>
          <p:nvPr/>
        </p:nvSpPr>
        <p:spPr>
          <a:xfrm>
            <a:off x="6090177" y="4513168"/>
            <a:ext cx="5880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Don’t leave “scabs” of asphalt and avoid milling too deep</a:t>
            </a:r>
          </a:p>
        </p:txBody>
      </p:sp>
    </p:spTree>
    <p:extLst>
      <p:ext uri="{BB962C8B-B14F-4D97-AF65-F5344CB8AC3E}">
        <p14:creationId xmlns:p14="http://schemas.microsoft.com/office/powerpoint/2010/main" val="5625835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4F45A-78DF-C07D-D7C9-285B654AE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3598D-47B1-709B-09A1-9FFF42748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6" y="1619952"/>
            <a:ext cx="11906052" cy="4907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Tack Coat</a:t>
            </a:r>
          </a:p>
          <a:p>
            <a:r>
              <a:rPr lang="en-US" dirty="0"/>
              <a:t>Free of foreign debris</a:t>
            </a:r>
          </a:p>
          <a:p>
            <a:r>
              <a:rPr lang="en-US" dirty="0"/>
              <a:t>No standing water on pavement</a:t>
            </a:r>
          </a:p>
          <a:p>
            <a:r>
              <a:rPr lang="en-US" dirty="0"/>
              <a:t>Apply uniformly across lane width</a:t>
            </a:r>
          </a:p>
          <a:p>
            <a:r>
              <a:rPr lang="en-US" dirty="0"/>
              <a:t>No streaking or ponding</a:t>
            </a:r>
          </a:p>
          <a:p>
            <a:r>
              <a:rPr lang="en-US" dirty="0"/>
              <a:t>Minimum 95% coverage</a:t>
            </a:r>
          </a:p>
          <a:p>
            <a:r>
              <a:rPr lang="en-US" dirty="0"/>
              <a:t>Sufficient time to break and set to minimize tracking</a:t>
            </a:r>
          </a:p>
          <a:p>
            <a:r>
              <a:rPr lang="en-US" dirty="0"/>
              <a:t>Correct areas of inadequate or excessive coverage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F3D6D-152C-EF48-F788-403661A79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 descr="DSC_8059c">
            <a:extLst>
              <a:ext uri="{FF2B5EF4-FFF2-40B4-BE49-F238E27FC236}">
                <a16:creationId xmlns:a16="http://schemas.microsoft.com/office/drawing/2014/main" id="{DB2805B0-F1A4-4671-2389-657C4EBFC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6" r="2000" b="9889"/>
          <a:stretch/>
        </p:blipFill>
        <p:spPr bwMode="auto">
          <a:xfrm>
            <a:off x="6200775" y="1619952"/>
            <a:ext cx="5830970" cy="227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2560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C464-7AA2-D8D9-C2DB-1E063C481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52114-F9B4-C883-70FA-00535023B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9657"/>
            <a:ext cx="10515600" cy="457440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Transportation</a:t>
            </a:r>
          </a:p>
          <a:p>
            <a:r>
              <a:rPr lang="en-US" dirty="0"/>
              <a:t>Adequate number of trucks for continuous paving</a:t>
            </a:r>
          </a:p>
          <a:p>
            <a:r>
              <a:rPr lang="en-US" dirty="0"/>
              <a:t> Proper loading from the plant to prevent segregation</a:t>
            </a:r>
          </a:p>
          <a:p>
            <a:r>
              <a:rPr lang="en-US" dirty="0"/>
              <a:t>Asphalt mix delivered at the proper temperature</a:t>
            </a:r>
          </a:p>
          <a:p>
            <a:r>
              <a:rPr lang="en-US" dirty="0"/>
              <a:t>Cover truck beds with tarp to prevent mix from cooling</a:t>
            </a:r>
          </a:p>
          <a:p>
            <a:r>
              <a:rPr lang="en-US" dirty="0"/>
              <a:t>Use of anti-adhesive material from INDOT QPL on truck beds.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FD1FC-ABCE-B796-2734-730983CE5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44</a:t>
            </a:fld>
            <a:endParaRPr lang="en-US"/>
          </a:p>
        </p:txBody>
      </p:sp>
      <p:pic>
        <p:nvPicPr>
          <p:cNvPr id="5" name="Picture 3" descr="C:\My Documents\CTQP\Version 1.3\Module 04\tarping - automatic.jpg">
            <a:extLst>
              <a:ext uri="{FF2B5EF4-FFF2-40B4-BE49-F238E27FC236}">
                <a16:creationId xmlns:a16="http://schemas.microsoft.com/office/drawing/2014/main" id="{AF055BED-7014-4FFF-0992-D7883C1311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1" t="12497" r="30492" b="33107"/>
          <a:stretch/>
        </p:blipFill>
        <p:spPr bwMode="auto">
          <a:xfrm>
            <a:off x="6934904" y="4216452"/>
            <a:ext cx="3947096" cy="24975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3F6DEF-9135-A192-1CE0-87BEE536F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86" y="4161825"/>
            <a:ext cx="3475712" cy="26067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354E2E-4B97-3D0E-D5DE-081A7B60E578}"/>
              </a:ext>
            </a:extLst>
          </p:cNvPr>
          <p:cNvSpPr txBox="1"/>
          <p:nvPr/>
        </p:nvSpPr>
        <p:spPr>
          <a:xfrm>
            <a:off x="5052662" y="4685509"/>
            <a:ext cx="2086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DIESEL FUEL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34A84BD-1F53-5522-3AA4-FBB16E70073A}"/>
              </a:ext>
            </a:extLst>
          </p:cNvPr>
          <p:cNvSpPr/>
          <p:nvPr/>
        </p:nvSpPr>
        <p:spPr>
          <a:xfrm>
            <a:off x="5295900" y="4417507"/>
            <a:ext cx="1600200" cy="15107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9962161-70BB-EF03-12DD-318F7451D523}"/>
              </a:ext>
            </a:extLst>
          </p:cNvPr>
          <p:cNvCxnSpPr>
            <a:stCxn id="8" idx="1"/>
            <a:endCxn id="8" idx="5"/>
          </p:cNvCxnSpPr>
          <p:nvPr/>
        </p:nvCxnSpPr>
        <p:spPr>
          <a:xfrm>
            <a:off x="5530244" y="4638753"/>
            <a:ext cx="1131512" cy="106826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5322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FE4A-8FE3-2199-6009-93512DB36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Best Practices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62344-6FB6-AA8A-38A7-2CA648FC0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5308" y="1602557"/>
            <a:ext cx="9178491" cy="4574406"/>
          </a:xfrm>
          <a:ln>
            <a:solidFill>
              <a:schemeClr val="accent2">
                <a:lumMod val="7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/>
              <a:t>Production</a:t>
            </a:r>
          </a:p>
          <a:p>
            <a:r>
              <a:rPr lang="en-US" dirty="0"/>
              <a:t>Weather limitations for ambient temperatures based on depth of asphalt course</a:t>
            </a:r>
          </a:p>
          <a:p>
            <a:r>
              <a:rPr lang="en-US" dirty="0"/>
              <a:t>Appropriate paver speed for balanced operation</a:t>
            </a:r>
          </a:p>
          <a:p>
            <a:pPr marL="457200" lvl="1" indent="0">
              <a:buNone/>
            </a:pPr>
            <a:r>
              <a:rPr lang="en-US" dirty="0"/>
              <a:t>Producing	Transporting		Paving		Compacting</a:t>
            </a:r>
          </a:p>
          <a:p>
            <a:r>
              <a:rPr lang="en-US" dirty="0"/>
              <a:t>Minimize segregation</a:t>
            </a:r>
          </a:p>
          <a:p>
            <a:r>
              <a:rPr lang="en-US" dirty="0"/>
              <a:t>Smooth finished mat</a:t>
            </a:r>
          </a:p>
          <a:p>
            <a:r>
              <a:rPr lang="en-US" dirty="0"/>
              <a:t>Proper compaction is achieved</a:t>
            </a:r>
          </a:p>
          <a:p>
            <a:r>
              <a:rPr lang="en-US" dirty="0"/>
              <a:t>Finished lift thickness is obtained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4B0236-9C51-8A0C-2DB1-B6FD26E27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0D7EA1-8D12-4AE6-7372-8FB16E99F6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55" y="1282209"/>
            <a:ext cx="1828800" cy="5486400"/>
          </a:xfrm>
          <a:prstGeom prst="rect">
            <a:avLst/>
          </a:prstGeom>
          <a:effectLst/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A8C169C-1BE1-389C-52BD-EAF813141EEF}"/>
              </a:ext>
            </a:extLst>
          </p:cNvPr>
          <p:cNvCxnSpPr/>
          <p:nvPr/>
        </p:nvCxnSpPr>
        <p:spPr>
          <a:xfrm>
            <a:off x="4210050" y="3676650"/>
            <a:ext cx="737033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0EA3DEA-7526-47AF-2A08-78B1B14F4852}"/>
              </a:ext>
            </a:extLst>
          </p:cNvPr>
          <p:cNvCxnSpPr/>
          <p:nvPr/>
        </p:nvCxnSpPr>
        <p:spPr>
          <a:xfrm>
            <a:off x="6896100" y="3676650"/>
            <a:ext cx="737033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7F3E54C-F549-2FD6-9C6F-0BDE061C1A35}"/>
              </a:ext>
            </a:extLst>
          </p:cNvPr>
          <p:cNvCxnSpPr/>
          <p:nvPr/>
        </p:nvCxnSpPr>
        <p:spPr>
          <a:xfrm>
            <a:off x="8753475" y="3676650"/>
            <a:ext cx="737033" cy="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0688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38FD-FC9F-477F-0346-FC2944614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Assurance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A4581-E123-74F4-FBC0-EB0C53055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2556"/>
            <a:ext cx="8402053" cy="4800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Quality Assurance for local agencies</a:t>
            </a:r>
          </a:p>
          <a:p>
            <a:r>
              <a:rPr lang="en-US"/>
              <a:t>Guidance to follow INDOT Standard Specification section 402</a:t>
            </a:r>
          </a:p>
          <a:p>
            <a:pPr lvl="1"/>
            <a:r>
              <a:rPr lang="en-US"/>
              <a:t>Type D certification requirements</a:t>
            </a:r>
          </a:p>
          <a:p>
            <a:r>
              <a:rPr lang="en-US"/>
              <a:t>Require submittal of asphalt mix designs and review </a:t>
            </a:r>
          </a:p>
          <a:p>
            <a:r>
              <a:rPr lang="en-US"/>
              <a:t>Other QA requirements like density/cores?</a:t>
            </a:r>
          </a:p>
          <a:p>
            <a:r>
              <a:rPr lang="en-US"/>
              <a:t>Inform and train field inspectors. Daily checklist?</a:t>
            </a:r>
          </a:p>
          <a:p>
            <a:r>
              <a:rPr lang="en-US"/>
              <a:t>Communicate with Contractor before, during, and after production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11CAEB-D31B-D172-36E9-2AF90375C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46</a:t>
            </a:fld>
            <a:endParaRPr lang="en-US" dirty="0"/>
          </a:p>
        </p:txBody>
      </p:sp>
      <p:pic>
        <p:nvPicPr>
          <p:cNvPr id="5" name="Picture 2" descr="https://lh3.googleusercontent.com/yCSvxR95V99Sd3XAOGShEWK3etXBuF0-FpevKA4u5HbaBEJ9hsIA-6FnmoFXa_kE98cuwhaiHYV4QcXVtTx_Zz-UkXZzIgkcKlHYCz0_P4p-SpLahBGeGx30jiIVn5HC4xDBHr2SV6M">
            <a:extLst>
              <a:ext uri="{FF2B5EF4-FFF2-40B4-BE49-F238E27FC236}">
                <a16:creationId xmlns:a16="http://schemas.microsoft.com/office/drawing/2014/main" id="{7B01C410-6A9A-1AEB-9BBE-16122DFD9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99308" y="4125103"/>
            <a:ext cx="2667000" cy="2598615"/>
          </a:xfrm>
          <a:prstGeom prst="rect">
            <a:avLst/>
          </a:prstGeom>
          <a:noFill/>
        </p:spPr>
      </p:pic>
      <p:pic>
        <p:nvPicPr>
          <p:cNvPr id="6" name="Picture 4" descr="P1090001">
            <a:extLst>
              <a:ext uri="{FF2B5EF4-FFF2-40B4-BE49-F238E27FC236}">
                <a16:creationId xmlns:a16="http://schemas.microsoft.com/office/drawing/2014/main" id="{ACD80C7C-146F-8BC8-9F48-A9826CA05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88068" y="1437497"/>
            <a:ext cx="2678240" cy="2461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883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F5278-8925-4087-AC49-3D18FDB40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63593-8F0D-C1FE-E63E-00786670AC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7" b="9428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FB624C24-AB36-A076-B0E7-6211A2834A04}"/>
              </a:ext>
            </a:extLst>
          </p:cNvPr>
          <p:cNvSpPr txBox="1">
            <a:spLocks/>
          </p:cNvSpPr>
          <p:nvPr/>
        </p:nvSpPr>
        <p:spPr>
          <a:xfrm>
            <a:off x="1524000" y="376804"/>
            <a:ext cx="9144000" cy="135433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ptos Serif" panose="02020604070405020304" pitchFamily="18" charset="0"/>
                <a:ea typeface="+mn-ea"/>
                <a:cs typeface="Aptos Serif" panose="0202060407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Visit APAI’s website for resource documents and more information! </a:t>
            </a:r>
          </a:p>
        </p:txBody>
      </p:sp>
      <p:pic>
        <p:nvPicPr>
          <p:cNvPr id="6" name="Picture 5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F7B4ABD-EB2E-DEA1-1F9F-733C6C81A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905" y="1995036"/>
            <a:ext cx="2867927" cy="286792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A82C0-C3A9-5F45-F33B-C20B047C81A0}"/>
              </a:ext>
            </a:extLst>
          </p:cNvPr>
          <p:cNvSpPr txBox="1"/>
          <p:nvPr/>
        </p:nvSpPr>
        <p:spPr>
          <a:xfrm>
            <a:off x="1524000" y="5390763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Questions? Contact Elizabeth Pastuszka with APAI</a:t>
            </a:r>
          </a:p>
          <a:p>
            <a:pPr algn="ctr"/>
            <a:r>
              <a:rPr lang="en-US" b="1" dirty="0">
                <a:hlinkClick r:id="rId5"/>
              </a:rPr>
              <a:t>epastuszka@asphaltindiana.org</a:t>
            </a:r>
            <a:endParaRPr lang="en-US" b="1" dirty="0"/>
          </a:p>
          <a:p>
            <a:pPr algn="ctr"/>
            <a:r>
              <a:rPr lang="en-US" b="1" dirty="0"/>
              <a:t>317.586.7280</a:t>
            </a:r>
          </a:p>
        </p:txBody>
      </p:sp>
    </p:spTree>
    <p:extLst>
      <p:ext uri="{BB962C8B-B14F-4D97-AF65-F5344CB8AC3E}">
        <p14:creationId xmlns:p14="http://schemas.microsoft.com/office/powerpoint/2010/main" val="2679768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6AB4B-C607-C1B3-3094-60C7EF2E5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Asphalt Pavements are…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D687E-B3F1-3592-96A8-AB54D6A0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5</a:t>
            </a:fld>
            <a:endParaRPr 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E84FAE2-E87E-C64D-C471-8A8395D34846}"/>
              </a:ext>
            </a:extLst>
          </p:cNvPr>
          <p:cNvSpPr txBox="1">
            <a:spLocks/>
          </p:cNvSpPr>
          <p:nvPr/>
        </p:nvSpPr>
        <p:spPr>
          <a:xfrm>
            <a:off x="4588083" y="1719778"/>
            <a:ext cx="3762550" cy="455771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dirty="0"/>
              <a:t>100% recyclable</a:t>
            </a:r>
          </a:p>
          <a:p>
            <a:endParaRPr lang="en-US" dirty="0"/>
          </a:p>
          <a:p>
            <a:pPr marL="0"/>
            <a:r>
              <a:rPr lang="en-US" dirty="0"/>
              <a:t>Smooth and Quiet</a:t>
            </a:r>
          </a:p>
          <a:p>
            <a:endParaRPr lang="en-US" dirty="0"/>
          </a:p>
          <a:p>
            <a:pPr marL="0"/>
            <a:r>
              <a:rPr lang="en-US" dirty="0"/>
              <a:t>Cost Effective</a:t>
            </a:r>
          </a:p>
          <a:p>
            <a:endParaRPr lang="en-US" dirty="0"/>
          </a:p>
          <a:p>
            <a:pPr marL="0"/>
            <a:r>
              <a:rPr lang="en-US" dirty="0"/>
              <a:t>Quickly Constructed</a:t>
            </a:r>
          </a:p>
          <a:p>
            <a:endParaRPr lang="en-US" dirty="0"/>
          </a:p>
          <a:p>
            <a:pPr marL="0"/>
            <a:r>
              <a:rPr lang="en-US" dirty="0"/>
              <a:t>Durable and Versatile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erson riding a motorcycle on the side of a road&#10;&#10;Description automatically generated">
            <a:extLst>
              <a:ext uri="{FF2B5EF4-FFF2-40B4-BE49-F238E27FC236}">
                <a16:creationId xmlns:a16="http://schemas.microsoft.com/office/drawing/2014/main" id="{851CC6FB-E853-0DAE-54AC-BD8A8E20D0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2027"/>
            <a:ext cx="4994898" cy="2784253"/>
          </a:xfrm>
          <a:prstGeom prst="ellipse">
            <a:avLst/>
          </a:prstGeom>
          <a:effectLst>
            <a:softEdge rad="292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24F048-D7FE-2D52-628B-FC935633F8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3" b="3"/>
          <a:stretch/>
        </p:blipFill>
        <p:spPr>
          <a:xfrm>
            <a:off x="8106426" y="3623222"/>
            <a:ext cx="4089400" cy="3222007"/>
          </a:xfrm>
          <a:custGeom>
            <a:avLst/>
            <a:gdLst>
              <a:gd name="connsiteX0" fmla="*/ 2583180 w 4801088"/>
              <a:gd name="connsiteY0" fmla="*/ 0 h 3782741"/>
              <a:gd name="connsiteX1" fmla="*/ 4725194 w 4801088"/>
              <a:gd name="connsiteY1" fmla="*/ 1138900 h 3782741"/>
              <a:gd name="connsiteX2" fmla="*/ 4801088 w 4801088"/>
              <a:gd name="connsiteY2" fmla="*/ 1263826 h 3782741"/>
              <a:gd name="connsiteX3" fmla="*/ 4801088 w 4801088"/>
              <a:gd name="connsiteY3" fmla="*/ 3782741 h 3782741"/>
              <a:gd name="connsiteX4" fmla="*/ 296488 w 4801088"/>
              <a:gd name="connsiteY4" fmla="*/ 3782741 h 3782741"/>
              <a:gd name="connsiteX5" fmla="*/ 202999 w 4801088"/>
              <a:gd name="connsiteY5" fmla="*/ 3588671 h 3782741"/>
              <a:gd name="connsiteX6" fmla="*/ 0 w 4801088"/>
              <a:gd name="connsiteY6" fmla="*/ 2583180 h 3782741"/>
              <a:gd name="connsiteX7" fmla="*/ 2583180 w 4801088"/>
              <a:gd name="connsiteY7" fmla="*/ 0 h 3782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01088" h="3782741">
                <a:moveTo>
                  <a:pt x="2583180" y="0"/>
                </a:moveTo>
                <a:cubicBezTo>
                  <a:pt x="3474837" y="0"/>
                  <a:pt x="4260977" y="451769"/>
                  <a:pt x="4725194" y="1138900"/>
                </a:cubicBezTo>
                <a:lnTo>
                  <a:pt x="4801088" y="1263826"/>
                </a:lnTo>
                <a:lnTo>
                  <a:pt x="4801088" y="3782741"/>
                </a:lnTo>
                <a:lnTo>
                  <a:pt x="296488" y="3782741"/>
                </a:lnTo>
                <a:lnTo>
                  <a:pt x="202999" y="3588671"/>
                </a:lnTo>
                <a:cubicBezTo>
                  <a:pt x="72283" y="3279623"/>
                  <a:pt x="0" y="2939843"/>
                  <a:pt x="0" y="2583180"/>
                </a:cubicBezTo>
                <a:cubicBezTo>
                  <a:pt x="0" y="1156529"/>
                  <a:pt x="1156529" y="0"/>
                  <a:pt x="2583180" y="0"/>
                </a:cubicBezTo>
                <a:close/>
              </a:path>
            </a:pathLst>
          </a:cu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6D628CF-5E32-8673-AD9D-1FB616F684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11" t="1" r="29111" b="-2892"/>
          <a:stretch/>
        </p:blipFill>
        <p:spPr bwMode="auto">
          <a:xfrm>
            <a:off x="502509" y="3998634"/>
            <a:ext cx="3583065" cy="2846595"/>
          </a:xfrm>
          <a:prstGeom prst="ellipse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73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5FFFC-62D6-5D9C-F60E-F0D9C192E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Changes in asphalt pavement…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8AA5E050-2FC7-2EF4-63D8-D00932015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fontScale="92500" lnSpcReduction="10000"/>
          </a:bodyPr>
          <a:lstStyle/>
          <a:p>
            <a:r>
              <a:rPr lang="en-US" dirty="0"/>
              <a:t>INDOT implementation of SP5 to increase in-place density by 1.5%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Partnering for PG binder specification changes with INDOT, APAI, Asphalt Mixture Producers, Asphalt Binder Refiners and Suppliers</a:t>
            </a:r>
          </a:p>
          <a:p>
            <a:endParaRPr lang="en-US" dirty="0"/>
          </a:p>
          <a:p>
            <a:r>
              <a:rPr lang="en-US" dirty="0"/>
              <a:t>Collaboration with INDOT Pavement Design to improve subgrade strength through trials on I-69 north of Pendleton.</a:t>
            </a:r>
          </a:p>
          <a:p>
            <a:endParaRPr lang="en-US" dirty="0"/>
          </a:p>
          <a:p>
            <a:r>
              <a:rPr lang="en-US" dirty="0"/>
              <a:t>Changes to INDOT pay factors to emphasize the effective asphalt content and capture the in-place specific gravity of the asphalt mixture.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7DD38-2378-E8A6-F529-1DF5EE53D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8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B2C64-2DB6-BEA9-A7E0-BB8111FD3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Asphalt?</a:t>
            </a:r>
          </a:p>
        </p:txBody>
      </p:sp>
      <p:pic>
        <p:nvPicPr>
          <p:cNvPr id="5" name="Picture 1" descr="P:\AI_Lab_Photos\Binder Tests\Asphlat Flow at Room Temperature 12-2009.JPG\Asphlat Flow at Room Temperature 12-2009 1.JPG">
            <a:extLst>
              <a:ext uri="{FF2B5EF4-FFF2-40B4-BE49-F238E27FC236}">
                <a16:creationId xmlns:a16="http://schemas.microsoft.com/office/drawing/2014/main" id="{230D65EC-F5D8-3CE5-F393-3545507664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379" y="3644976"/>
            <a:ext cx="2556287" cy="3213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9054F-71FC-FEF8-62C7-0959BBD1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39AC4E-806B-3502-7347-6560B1FBB3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2" t="38738"/>
          <a:stretch/>
        </p:blipFill>
        <p:spPr>
          <a:xfrm>
            <a:off x="312531" y="1265006"/>
            <a:ext cx="2933984" cy="23068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0DAC0B-751E-7175-CC48-AB12080C7B5B}"/>
              </a:ext>
            </a:extLst>
          </p:cNvPr>
          <p:cNvSpPr txBox="1"/>
          <p:nvPr/>
        </p:nvSpPr>
        <p:spPr>
          <a:xfrm>
            <a:off x="5000625" y="1960728"/>
            <a:ext cx="66484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/>
              <a:t>Asphalt Mixtures are made of three components: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E05418-1212-1520-DA65-BDE12DC82C0E}"/>
              </a:ext>
            </a:extLst>
          </p:cNvPr>
          <p:cNvSpPr/>
          <p:nvPr/>
        </p:nvSpPr>
        <p:spPr>
          <a:xfrm>
            <a:off x="7543800" y="2873218"/>
            <a:ext cx="3829050" cy="4541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7D099F-AF3C-3A4A-D24E-2D1C207352A7}"/>
              </a:ext>
            </a:extLst>
          </p:cNvPr>
          <p:cNvSpPr/>
          <p:nvPr/>
        </p:nvSpPr>
        <p:spPr>
          <a:xfrm>
            <a:off x="7543800" y="3327319"/>
            <a:ext cx="3829050" cy="6910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Asphalt Binder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EB86B2-3ED0-CF08-FF41-796E1DCF42D1}"/>
              </a:ext>
            </a:extLst>
          </p:cNvPr>
          <p:cNvSpPr/>
          <p:nvPr/>
        </p:nvSpPr>
        <p:spPr>
          <a:xfrm>
            <a:off x="7543800" y="4018334"/>
            <a:ext cx="3829050" cy="2221441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Aggregates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E87F61-F13A-42F7-D11F-2DD586715569}"/>
              </a:ext>
            </a:extLst>
          </p:cNvPr>
          <p:cNvSpPr txBox="1"/>
          <p:nvPr/>
        </p:nvSpPr>
        <p:spPr>
          <a:xfrm>
            <a:off x="4257675" y="2915603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0% by Mass, 3-7% by Volume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6FE84-4E4A-13AD-5AF2-65D53D629B4D}"/>
              </a:ext>
            </a:extLst>
          </p:cNvPr>
          <p:cNvSpPr txBox="1"/>
          <p:nvPr/>
        </p:nvSpPr>
        <p:spPr>
          <a:xfrm>
            <a:off x="3933826" y="3504652"/>
            <a:ext cx="36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4-6% by Mass, 11-12% by Volume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97E50C-FE44-D4F6-7E0B-78DA08DDE498}"/>
              </a:ext>
            </a:extLst>
          </p:cNvPr>
          <p:cNvSpPr txBox="1"/>
          <p:nvPr/>
        </p:nvSpPr>
        <p:spPr>
          <a:xfrm>
            <a:off x="3933826" y="4817788"/>
            <a:ext cx="3609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94-96% by Mass, 83-84% by Volume</a:t>
            </a:r>
          </a:p>
        </p:txBody>
      </p:sp>
    </p:spTree>
    <p:extLst>
      <p:ext uri="{BB962C8B-B14F-4D97-AF65-F5344CB8AC3E}">
        <p14:creationId xmlns:p14="http://schemas.microsoft.com/office/powerpoint/2010/main" val="2652560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03C1-DC2B-D295-2FA8-2D3FB25C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FA843-5C86-3F2D-2587-4C6222218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4" y="1623247"/>
            <a:ext cx="11906053" cy="906567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dirty="0"/>
              <a:t>Aggregate use and type dependent on traffic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F4F9A-3BC3-4974-05DE-E5241AC29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8</a:t>
            </a:fld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350A9C9-422D-4F54-C171-2425060C3818}"/>
              </a:ext>
            </a:extLst>
          </p:cNvPr>
          <p:cNvSpPr>
            <a:spLocks/>
          </p:cNvSpPr>
          <p:nvPr/>
        </p:nvSpPr>
        <p:spPr bwMode="auto">
          <a:xfrm>
            <a:off x="4354513" y="3009898"/>
            <a:ext cx="2744787" cy="2819400"/>
          </a:xfrm>
          <a:custGeom>
            <a:avLst/>
            <a:gdLst>
              <a:gd name="T0" fmla="*/ 1102428 w 1703"/>
              <a:gd name="T1" fmla="*/ 243486 h 1679"/>
              <a:gd name="T2" fmla="*/ 1486021 w 1703"/>
              <a:gd name="T3" fmla="*/ 295542 h 1679"/>
              <a:gd name="T4" fmla="*/ 1835768 w 1703"/>
              <a:gd name="T5" fmla="*/ 70527 h 1679"/>
              <a:gd name="T6" fmla="*/ 2485297 w 1703"/>
              <a:gd name="T7" fmla="*/ 105790 h 1679"/>
              <a:gd name="T8" fmla="*/ 2535261 w 1703"/>
              <a:gd name="T9" fmla="*/ 157846 h 1679"/>
              <a:gd name="T10" fmla="*/ 2718999 w 1703"/>
              <a:gd name="T11" fmla="*/ 243486 h 1679"/>
              <a:gd name="T12" fmla="*/ 2718999 w 1703"/>
              <a:gd name="T13" fmla="*/ 382861 h 1679"/>
              <a:gd name="T14" fmla="*/ 2686764 w 1703"/>
              <a:gd name="T15" fmla="*/ 486972 h 1679"/>
              <a:gd name="T16" fmla="*/ 2702882 w 1703"/>
              <a:gd name="T17" fmla="*/ 574291 h 1679"/>
              <a:gd name="T18" fmla="*/ 2718999 w 1703"/>
              <a:gd name="T19" fmla="*/ 626347 h 1679"/>
              <a:gd name="T20" fmla="*/ 2669035 w 1703"/>
              <a:gd name="T21" fmla="*/ 799306 h 1679"/>
              <a:gd name="T22" fmla="*/ 2519144 w 1703"/>
              <a:gd name="T23" fmla="*/ 1511292 h 1679"/>
              <a:gd name="T24" fmla="*/ 2435334 w 1703"/>
              <a:gd name="T25" fmla="*/ 1790042 h 1679"/>
              <a:gd name="T26" fmla="*/ 2385370 w 1703"/>
              <a:gd name="T27" fmla="*/ 1910945 h 1679"/>
              <a:gd name="T28" fmla="*/ 2185514 w 1703"/>
              <a:gd name="T29" fmla="*/ 1946209 h 1679"/>
              <a:gd name="T30" fmla="*/ 1969542 w 1703"/>
              <a:gd name="T31" fmla="*/ 2050320 h 1679"/>
              <a:gd name="T32" fmla="*/ 1735840 w 1703"/>
              <a:gd name="T33" fmla="*/ 2171223 h 1679"/>
              <a:gd name="T34" fmla="*/ 1535985 w 1703"/>
              <a:gd name="T35" fmla="*/ 2449973 h 1679"/>
              <a:gd name="T36" fmla="*/ 1452174 w 1703"/>
              <a:gd name="T37" fmla="*/ 2485236 h 1679"/>
              <a:gd name="T38" fmla="*/ 1352247 w 1703"/>
              <a:gd name="T39" fmla="*/ 2554084 h 1679"/>
              <a:gd name="T40" fmla="*/ 1168509 w 1703"/>
              <a:gd name="T41" fmla="*/ 2641403 h 1679"/>
              <a:gd name="T42" fmla="*/ 1086310 w 1703"/>
              <a:gd name="T43" fmla="*/ 2727043 h 1679"/>
              <a:gd name="T44" fmla="*/ 868726 w 1703"/>
              <a:gd name="T45" fmla="*/ 2814362 h 1679"/>
              <a:gd name="T46" fmla="*/ 684988 w 1703"/>
              <a:gd name="T47" fmla="*/ 2779099 h 1679"/>
              <a:gd name="T48" fmla="*/ 668871 w 1703"/>
              <a:gd name="T49" fmla="*/ 2727043 h 1679"/>
              <a:gd name="T50" fmla="*/ 602789 w 1703"/>
              <a:gd name="T51" fmla="*/ 2710251 h 1679"/>
              <a:gd name="T52" fmla="*/ 435169 w 1703"/>
              <a:gd name="T53" fmla="*/ 2570876 h 1679"/>
              <a:gd name="T54" fmla="*/ 235314 w 1703"/>
              <a:gd name="T55" fmla="*/ 2502029 h 1679"/>
              <a:gd name="T56" fmla="*/ 69305 w 1703"/>
              <a:gd name="T57" fmla="*/ 2137639 h 1679"/>
              <a:gd name="T58" fmla="*/ 51576 w 1703"/>
              <a:gd name="T59" fmla="*/ 2033528 h 1679"/>
              <a:gd name="T60" fmla="*/ 1612 w 1703"/>
              <a:gd name="T61" fmla="*/ 1910945 h 1679"/>
              <a:gd name="T62" fmla="*/ 69305 w 1703"/>
              <a:gd name="T63" fmla="*/ 1321541 h 1679"/>
              <a:gd name="T64" fmla="*/ 151503 w 1703"/>
              <a:gd name="T65" fmla="*/ 1042792 h 1679"/>
              <a:gd name="T66" fmla="*/ 185350 w 1703"/>
              <a:gd name="T67" fmla="*/ 973944 h 1679"/>
              <a:gd name="T68" fmla="*/ 201467 w 1703"/>
              <a:gd name="T69" fmla="*/ 903417 h 1679"/>
              <a:gd name="T70" fmla="*/ 401322 w 1703"/>
              <a:gd name="T71" fmla="*/ 782514 h 1679"/>
              <a:gd name="T72" fmla="*/ 718834 w 1703"/>
              <a:gd name="T73" fmla="*/ 695195 h 1679"/>
              <a:gd name="T74" fmla="*/ 784916 w 1703"/>
              <a:gd name="T75" fmla="*/ 399653 h 1679"/>
              <a:gd name="T76" fmla="*/ 802645 w 1703"/>
              <a:gd name="T77" fmla="*/ 347597 h 1679"/>
              <a:gd name="T78" fmla="*/ 1102428 w 1703"/>
              <a:gd name="T79" fmla="*/ 243486 h 167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1703" h="1679">
                <a:moveTo>
                  <a:pt x="684" y="145"/>
                </a:moveTo>
                <a:cubicBezTo>
                  <a:pt x="821" y="185"/>
                  <a:pt x="744" y="190"/>
                  <a:pt x="922" y="176"/>
                </a:cubicBezTo>
                <a:cubicBezTo>
                  <a:pt x="998" y="139"/>
                  <a:pt x="1059" y="68"/>
                  <a:pt x="1139" y="42"/>
                </a:cubicBezTo>
                <a:cubicBezTo>
                  <a:pt x="1322" y="87"/>
                  <a:pt x="956" y="0"/>
                  <a:pt x="1542" y="63"/>
                </a:cubicBezTo>
                <a:cubicBezTo>
                  <a:pt x="1557" y="65"/>
                  <a:pt x="1562" y="85"/>
                  <a:pt x="1573" y="94"/>
                </a:cubicBezTo>
                <a:cubicBezTo>
                  <a:pt x="1605" y="120"/>
                  <a:pt x="1650" y="131"/>
                  <a:pt x="1687" y="145"/>
                </a:cubicBezTo>
                <a:cubicBezTo>
                  <a:pt x="1703" y="189"/>
                  <a:pt x="1702" y="171"/>
                  <a:pt x="1687" y="228"/>
                </a:cubicBezTo>
                <a:cubicBezTo>
                  <a:pt x="1681" y="249"/>
                  <a:pt x="1667" y="290"/>
                  <a:pt x="1667" y="290"/>
                </a:cubicBezTo>
                <a:cubicBezTo>
                  <a:pt x="1670" y="307"/>
                  <a:pt x="1673" y="325"/>
                  <a:pt x="1677" y="342"/>
                </a:cubicBezTo>
                <a:cubicBezTo>
                  <a:pt x="1680" y="353"/>
                  <a:pt x="1688" y="362"/>
                  <a:pt x="1687" y="373"/>
                </a:cubicBezTo>
                <a:cubicBezTo>
                  <a:pt x="1683" y="409"/>
                  <a:pt x="1665" y="441"/>
                  <a:pt x="1656" y="476"/>
                </a:cubicBezTo>
                <a:cubicBezTo>
                  <a:pt x="1652" y="571"/>
                  <a:pt x="1681" y="824"/>
                  <a:pt x="1563" y="900"/>
                </a:cubicBezTo>
                <a:cubicBezTo>
                  <a:pt x="1544" y="955"/>
                  <a:pt x="1527" y="1010"/>
                  <a:pt x="1511" y="1066"/>
                </a:cubicBezTo>
                <a:cubicBezTo>
                  <a:pt x="1503" y="1093"/>
                  <a:pt x="1504" y="1118"/>
                  <a:pt x="1480" y="1138"/>
                </a:cubicBezTo>
                <a:cubicBezTo>
                  <a:pt x="1447" y="1164"/>
                  <a:pt x="1398" y="1155"/>
                  <a:pt x="1356" y="1159"/>
                </a:cubicBezTo>
                <a:cubicBezTo>
                  <a:pt x="1310" y="1174"/>
                  <a:pt x="1265" y="1199"/>
                  <a:pt x="1222" y="1221"/>
                </a:cubicBezTo>
                <a:cubicBezTo>
                  <a:pt x="1189" y="1270"/>
                  <a:pt x="1135" y="1284"/>
                  <a:pt x="1077" y="1293"/>
                </a:cubicBezTo>
                <a:cubicBezTo>
                  <a:pt x="1060" y="1401"/>
                  <a:pt x="1058" y="1420"/>
                  <a:pt x="953" y="1459"/>
                </a:cubicBezTo>
                <a:cubicBezTo>
                  <a:pt x="935" y="1466"/>
                  <a:pt x="917" y="1471"/>
                  <a:pt x="901" y="1480"/>
                </a:cubicBezTo>
                <a:cubicBezTo>
                  <a:pt x="879" y="1492"/>
                  <a:pt x="839" y="1521"/>
                  <a:pt x="839" y="1521"/>
                </a:cubicBezTo>
                <a:cubicBezTo>
                  <a:pt x="806" y="1570"/>
                  <a:pt x="779" y="1559"/>
                  <a:pt x="725" y="1573"/>
                </a:cubicBezTo>
                <a:cubicBezTo>
                  <a:pt x="646" y="1624"/>
                  <a:pt x="738" y="1558"/>
                  <a:pt x="674" y="1624"/>
                </a:cubicBezTo>
                <a:cubicBezTo>
                  <a:pt x="642" y="1656"/>
                  <a:pt x="581" y="1666"/>
                  <a:pt x="539" y="1676"/>
                </a:cubicBezTo>
                <a:cubicBezTo>
                  <a:pt x="501" y="1671"/>
                  <a:pt x="455" y="1679"/>
                  <a:pt x="425" y="1655"/>
                </a:cubicBezTo>
                <a:cubicBezTo>
                  <a:pt x="417" y="1648"/>
                  <a:pt x="423" y="1631"/>
                  <a:pt x="415" y="1624"/>
                </a:cubicBezTo>
                <a:cubicBezTo>
                  <a:pt x="404" y="1615"/>
                  <a:pt x="388" y="1617"/>
                  <a:pt x="374" y="1614"/>
                </a:cubicBezTo>
                <a:cubicBezTo>
                  <a:pt x="324" y="1541"/>
                  <a:pt x="377" y="1562"/>
                  <a:pt x="270" y="1531"/>
                </a:cubicBezTo>
                <a:cubicBezTo>
                  <a:pt x="229" y="1505"/>
                  <a:pt x="194" y="1499"/>
                  <a:pt x="146" y="1490"/>
                </a:cubicBezTo>
                <a:cubicBezTo>
                  <a:pt x="125" y="1342"/>
                  <a:pt x="148" y="1343"/>
                  <a:pt x="43" y="1273"/>
                </a:cubicBezTo>
                <a:cubicBezTo>
                  <a:pt x="0" y="1210"/>
                  <a:pt x="32" y="1274"/>
                  <a:pt x="32" y="1211"/>
                </a:cubicBezTo>
                <a:cubicBezTo>
                  <a:pt x="32" y="1195"/>
                  <a:pt x="6" y="1147"/>
                  <a:pt x="1" y="1138"/>
                </a:cubicBezTo>
                <a:cubicBezTo>
                  <a:pt x="11" y="1018"/>
                  <a:pt x="29" y="907"/>
                  <a:pt x="43" y="787"/>
                </a:cubicBezTo>
                <a:cubicBezTo>
                  <a:pt x="56" y="675"/>
                  <a:pt x="41" y="727"/>
                  <a:pt x="94" y="621"/>
                </a:cubicBezTo>
                <a:cubicBezTo>
                  <a:pt x="101" y="607"/>
                  <a:pt x="115" y="580"/>
                  <a:pt x="115" y="580"/>
                </a:cubicBezTo>
                <a:cubicBezTo>
                  <a:pt x="118" y="566"/>
                  <a:pt x="116" y="549"/>
                  <a:pt x="125" y="538"/>
                </a:cubicBezTo>
                <a:cubicBezTo>
                  <a:pt x="152" y="507"/>
                  <a:pt x="208" y="479"/>
                  <a:pt x="249" y="466"/>
                </a:cubicBezTo>
                <a:cubicBezTo>
                  <a:pt x="323" y="411"/>
                  <a:pt x="366" y="442"/>
                  <a:pt x="446" y="414"/>
                </a:cubicBezTo>
                <a:cubicBezTo>
                  <a:pt x="460" y="355"/>
                  <a:pt x="467" y="295"/>
                  <a:pt x="487" y="238"/>
                </a:cubicBezTo>
                <a:cubicBezTo>
                  <a:pt x="491" y="228"/>
                  <a:pt x="490" y="215"/>
                  <a:pt x="498" y="207"/>
                </a:cubicBezTo>
                <a:cubicBezTo>
                  <a:pt x="560" y="146"/>
                  <a:pt x="604" y="132"/>
                  <a:pt x="684" y="145"/>
                </a:cubicBezTo>
                <a:close/>
              </a:path>
            </a:pathLst>
          </a:custGeom>
          <a:solidFill>
            <a:srgbClr val="969696"/>
          </a:solidFill>
          <a:ln w="50800">
            <a:solidFill>
              <a:srgbClr val="96969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C44AF28C-8BE5-E623-6DBD-69584D095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7" y="29003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9DF7BA99-76F4-F72A-7628-B045B5828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037" y="45767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671AD45B-BA94-246D-D14D-2C2190765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237" y="30527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9" name="Oval 7">
            <a:extLst>
              <a:ext uri="{FF2B5EF4-FFF2-40B4-BE49-F238E27FC236}">
                <a16:creationId xmlns:a16="http://schemas.microsoft.com/office/drawing/2014/main" id="{D347B840-E5C2-958F-C009-B6B8DEFDD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5837" y="54911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0" name="Oval 8">
            <a:extLst>
              <a:ext uri="{FF2B5EF4-FFF2-40B4-BE49-F238E27FC236}">
                <a16:creationId xmlns:a16="http://schemas.microsoft.com/office/drawing/2014/main" id="{919E5E21-6DC2-A608-9D36-C3955BFA28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3837" y="4652961"/>
            <a:ext cx="762000" cy="685800"/>
          </a:xfrm>
          <a:prstGeom prst="ellipse">
            <a:avLst/>
          </a:prstGeom>
          <a:noFill/>
          <a:ln w="381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1" name="Oval 9">
            <a:extLst>
              <a:ext uri="{FF2B5EF4-FFF2-40B4-BE49-F238E27FC236}">
                <a16:creationId xmlns:a16="http://schemas.microsoft.com/office/drawing/2014/main" id="{02A1CE03-3CFE-B69C-1767-C28E648A4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6574" y="3875086"/>
            <a:ext cx="228600" cy="2286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CD064DCE-2EEC-1EE6-A93B-9214D938E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7" y="5338761"/>
            <a:ext cx="228600" cy="2286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3" name="Oval 11">
            <a:extLst>
              <a:ext uri="{FF2B5EF4-FFF2-40B4-BE49-F238E27FC236}">
                <a16:creationId xmlns:a16="http://schemas.microsoft.com/office/drawing/2014/main" id="{07C416AB-F428-659A-390C-01C14A535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7" y="3052761"/>
            <a:ext cx="228600" cy="228600"/>
          </a:xfrm>
          <a:prstGeom prst="ellipse">
            <a:avLst/>
          </a:prstGeom>
          <a:noFill/>
          <a:ln w="9525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5FE8843B-12F7-26EE-D193-2A4BE96D5E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309937" y="4138611"/>
            <a:ext cx="104775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308233C7-B7B5-B97B-0109-96AC8A76F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4197348"/>
            <a:ext cx="1082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latin typeface="Times New Roman" pitchFamily="18" charset="0"/>
              </a:rPr>
              <a:t>Shape</a:t>
            </a:r>
          </a:p>
        </p:txBody>
      </p:sp>
      <p:sp>
        <p:nvSpPr>
          <p:cNvPr id="16" name="Line 14">
            <a:extLst>
              <a:ext uri="{FF2B5EF4-FFF2-40B4-BE49-F238E27FC236}">
                <a16:creationId xmlns:a16="http://schemas.microsoft.com/office/drawing/2014/main" id="{8B679225-977B-FA64-2128-069B37A8FAF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4237" y="2824161"/>
            <a:ext cx="9906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CD89DF19-C1CA-739C-9EBA-380375283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74" y="2550012"/>
            <a:ext cx="1503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 dirty="0">
                <a:latin typeface="Times New Roman" pitchFamily="18" charset="0"/>
              </a:rPr>
              <a:t>Angularity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1EEBF982-4A77-80DE-6A17-A919380D2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1837" y="4043361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stealth" w="lg" len="lg"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6459461-3700-9E85-E13A-2753A12A3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1187" y="3813173"/>
            <a:ext cx="1130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latin typeface="Times New Roman" pitchFamily="18" charset="0"/>
              </a:rPr>
              <a:t>Texture</a:t>
            </a:r>
          </a:p>
        </p:txBody>
      </p:sp>
      <p:sp>
        <p:nvSpPr>
          <p:cNvPr id="20" name="Oval 3">
            <a:extLst>
              <a:ext uri="{FF2B5EF4-FFF2-40B4-BE49-F238E27FC236}">
                <a16:creationId xmlns:a16="http://schemas.microsoft.com/office/drawing/2014/main" id="{D3F83F40-B91C-8CDE-9ABA-1701F6FBCBBA}"/>
              </a:ext>
            </a:extLst>
          </p:cNvPr>
          <p:cNvSpPr>
            <a:spLocks noChangeArrowheads="1"/>
          </p:cNvSpPr>
          <p:nvPr/>
        </p:nvSpPr>
        <p:spPr bwMode="auto">
          <a:xfrm rot="2873397">
            <a:off x="4577286" y="2610205"/>
            <a:ext cx="2336800" cy="3503612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6677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76C5D-C289-F565-F99B-972C521B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Aggregates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C2EBE1-BCA3-12C4-46E9-3FA09646A6C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u="sng" dirty="0">
                <a:solidFill>
                  <a:schemeClr val="accent1"/>
                </a:solidFill>
              </a:rPr>
              <a:t>Consensus Properties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dirty="0"/>
              <a:t>Coarse Aggregate Angularity</a:t>
            </a:r>
          </a:p>
          <a:p>
            <a:r>
              <a:rPr lang="en-US" dirty="0"/>
              <a:t>Fine Aggregate Angularity</a:t>
            </a:r>
          </a:p>
          <a:p>
            <a:r>
              <a:rPr lang="en-US" dirty="0"/>
              <a:t>Flat and Elongated</a:t>
            </a:r>
          </a:p>
          <a:p>
            <a:r>
              <a:rPr lang="en-US" dirty="0"/>
              <a:t>Clay Content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348959-2E34-62F8-AF64-C62C7859C0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u="sng" dirty="0">
                <a:solidFill>
                  <a:schemeClr val="accent1"/>
                </a:solidFill>
              </a:rPr>
              <a:t>Source Properties</a:t>
            </a:r>
          </a:p>
          <a:p>
            <a:pPr marL="0" indent="0" algn="ctr">
              <a:buNone/>
            </a:pPr>
            <a:endParaRPr lang="en-US" u="sng" dirty="0"/>
          </a:p>
          <a:p>
            <a:r>
              <a:rPr lang="en-US" dirty="0"/>
              <a:t>Toughness</a:t>
            </a:r>
          </a:p>
          <a:p>
            <a:r>
              <a:rPr lang="en-US" dirty="0"/>
              <a:t>Soundness</a:t>
            </a:r>
          </a:p>
          <a:p>
            <a:r>
              <a:rPr lang="en-US" dirty="0"/>
              <a:t>Deleterious</a:t>
            </a:r>
          </a:p>
          <a:p>
            <a:r>
              <a:rPr lang="en-US" dirty="0"/>
              <a:t>Absorption</a:t>
            </a:r>
          </a:p>
          <a:p>
            <a:r>
              <a:rPr lang="en-US" dirty="0"/>
              <a:t>Specific Gravity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8DA99-4CED-785A-96C1-B555E3CB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128C0-3212-446F-AC1C-14CF8CDF1D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8033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763b884-f534-49ec-b00b-5673f2774fde" xsi:nil="true"/>
    <lcf76f155ced4ddcb4097134ff3c332f xmlns="b46f0e69-285f-478a-8961-518726e0f81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8051D7A472FB4882E632108A0C9E6F" ma:contentTypeVersion="13" ma:contentTypeDescription="Create a new document." ma:contentTypeScope="" ma:versionID="dd35f8b7195b0af9a3ffaba9a93f50f4">
  <xsd:schema xmlns:xsd="http://www.w3.org/2001/XMLSchema" xmlns:xs="http://www.w3.org/2001/XMLSchema" xmlns:p="http://schemas.microsoft.com/office/2006/metadata/properties" xmlns:ns2="b46f0e69-285f-478a-8961-518726e0f815" xmlns:ns3="4763b884-f534-49ec-b00b-5673f2774fde" targetNamespace="http://schemas.microsoft.com/office/2006/metadata/properties" ma:root="true" ma:fieldsID="802b4d517c4fb4ac4e5ab973920b0679" ns2:_="" ns3:_="">
    <xsd:import namespace="b46f0e69-285f-478a-8961-518726e0f815"/>
    <xsd:import namespace="4763b884-f534-49ec-b00b-5673f2774fd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f0e69-285f-478a-8961-518726e0f8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81ae429-775d-4e75-b450-a4f2146ea7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3b884-f534-49ec-b00b-5673f2774fde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bb80919-ade3-48ac-bd05-3b204b65c6d7}" ma:internalName="TaxCatchAll" ma:showField="CatchAllData" ma:web="4763b884-f534-49ec-b00b-5673f2774f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FFF811-3F1C-4A9E-904D-65B8FA03D001}">
  <ds:schemaRefs>
    <ds:schemaRef ds:uri="http://schemas.microsoft.com/office/2006/metadata/properties"/>
    <ds:schemaRef ds:uri="http://schemas.microsoft.com/office/infopath/2007/PartnerControls"/>
    <ds:schemaRef ds:uri="4763b884-f534-49ec-b00b-5673f2774fde"/>
    <ds:schemaRef ds:uri="b46f0e69-285f-478a-8961-518726e0f815"/>
  </ds:schemaRefs>
</ds:datastoreItem>
</file>

<file path=customXml/itemProps2.xml><?xml version="1.0" encoding="utf-8"?>
<ds:datastoreItem xmlns:ds="http://schemas.openxmlformats.org/officeDocument/2006/customXml" ds:itemID="{BA801660-3D0D-444F-8DC4-8E487C68B7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B35C6A3-7E77-4AC2-B24E-419C7DDB79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6f0e69-285f-478a-8961-518726e0f815"/>
    <ds:schemaRef ds:uri="4763b884-f534-49ec-b00b-5673f2774f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4419</TotalTime>
  <Words>2361</Words>
  <Application>Microsoft Office PowerPoint</Application>
  <PresentationFormat>Widescreen</PresentationFormat>
  <Paragraphs>442</Paragraphs>
  <Slides>47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Aptos</vt:lpstr>
      <vt:lpstr>Aptos Display</vt:lpstr>
      <vt:lpstr>Aptos Serif</vt:lpstr>
      <vt:lpstr>Arial</vt:lpstr>
      <vt:lpstr>Calibri</vt:lpstr>
      <vt:lpstr>Tahoma-Bold</vt:lpstr>
      <vt:lpstr>Times New Roman</vt:lpstr>
      <vt:lpstr>1_Office Theme</vt:lpstr>
      <vt:lpstr>PowerPoint Presentation</vt:lpstr>
      <vt:lpstr>Outline</vt:lpstr>
      <vt:lpstr>Introduction </vt:lpstr>
      <vt:lpstr>Asphalt Mixtures</vt:lpstr>
      <vt:lpstr>Asphalt Pavements are…</vt:lpstr>
      <vt:lpstr>Recent Changes in asphalt pavement…</vt:lpstr>
      <vt:lpstr>What is Asphalt?</vt:lpstr>
      <vt:lpstr>Materials</vt:lpstr>
      <vt:lpstr>Aggregates</vt:lpstr>
      <vt:lpstr>Aggregates</vt:lpstr>
      <vt:lpstr>Recycled Materials</vt:lpstr>
      <vt:lpstr>Recycled Materials - Nationally</vt:lpstr>
      <vt:lpstr>Recycled Materials - Benefits</vt:lpstr>
      <vt:lpstr>Asphalt Binder</vt:lpstr>
      <vt:lpstr>Materials</vt:lpstr>
      <vt:lpstr>Materials</vt:lpstr>
      <vt:lpstr>PG Binder Changes in Indiana</vt:lpstr>
      <vt:lpstr>Materials</vt:lpstr>
      <vt:lpstr>Asphalt Binder</vt:lpstr>
      <vt:lpstr>Asphalt Binder</vt:lpstr>
      <vt:lpstr>Materials </vt:lpstr>
      <vt:lpstr>Materials</vt:lpstr>
      <vt:lpstr>Asphalt Binder Changes in Indiana</vt:lpstr>
      <vt:lpstr>Asphalt Binder Changes in Indiana</vt:lpstr>
      <vt:lpstr>Asphalt Binder Changes in Indiana</vt:lpstr>
      <vt:lpstr>APAI’s Local Guidance Resources</vt:lpstr>
      <vt:lpstr>Local Guidance Documents </vt:lpstr>
      <vt:lpstr>APAI Local Guidance Resources</vt:lpstr>
      <vt:lpstr>APAI Local Guidance Resources</vt:lpstr>
      <vt:lpstr>APAI Local Guidance Resources</vt:lpstr>
      <vt:lpstr>APAI Local Guidance Resources</vt:lpstr>
      <vt:lpstr>APAI Local Guidance Resources</vt:lpstr>
      <vt:lpstr>APAI Local Guidance Resources</vt:lpstr>
      <vt:lpstr>APAI Local Guidance Resources</vt:lpstr>
      <vt:lpstr>Guidance Specification for Local Governments</vt:lpstr>
      <vt:lpstr>Design Best Practices</vt:lpstr>
      <vt:lpstr>Guidance Specification for Local Governments</vt:lpstr>
      <vt:lpstr>Asphalt Overlay Surface Preparation</vt:lpstr>
      <vt:lpstr>Construction Best Practices</vt:lpstr>
      <vt:lpstr>Construction Best Practices</vt:lpstr>
      <vt:lpstr>Construction Best Practices</vt:lpstr>
      <vt:lpstr>Construction Best Practices</vt:lpstr>
      <vt:lpstr>Construction Best Practices</vt:lpstr>
      <vt:lpstr>Construction Best Practices</vt:lpstr>
      <vt:lpstr>Construction Best Practices  </vt:lpstr>
      <vt:lpstr>Quality Assurance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Pastuszka</dc:creator>
  <cp:lastModifiedBy>Elizabeth Pastuszka</cp:lastModifiedBy>
  <cp:revision>4</cp:revision>
  <dcterms:created xsi:type="dcterms:W3CDTF">2024-04-11T16:24:32Z</dcterms:created>
  <dcterms:modified xsi:type="dcterms:W3CDTF">2024-05-31T14:30:06Z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0x010100238051D7A472FB4882E632108A0C9E6F</vt:lpwstr>
  </property>
  <property fmtid="{D5CDD505-2E9C-101B-9397-08002B2CF9AE}" pid="3" name="MediaServiceImageTags">
    <vt:lpwstr/>
  </property>
</Properties>
</file>